
<file path=[Content_Types].xml><?xml version="1.0" encoding="utf-8"?>
<Types xmlns="http://schemas.openxmlformats.org/package/2006/content-types">
  <Default Extension="png" ContentType="image/png"/>
  <Default Extension="jpg&amp;ehk=XWxncWlfiIP3XU49GT78rg&amp;pid=OfficeInsert" ContentType="image/jpe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1"/>
    <p:sldMasterId id="2147483673" r:id="rId2"/>
  </p:sldMasterIdLst>
  <p:notesMasterIdLst>
    <p:notesMasterId r:id="rId26"/>
  </p:notesMasterIdLst>
  <p:handoutMasterIdLst>
    <p:handoutMasterId r:id="rId27"/>
  </p:handoutMasterIdLst>
  <p:sldIdLst>
    <p:sldId id="358" r:id="rId3"/>
    <p:sldId id="359" r:id="rId4"/>
    <p:sldId id="360" r:id="rId5"/>
    <p:sldId id="361" r:id="rId6"/>
    <p:sldId id="362" r:id="rId7"/>
    <p:sldId id="363" r:id="rId8"/>
    <p:sldId id="364" r:id="rId9"/>
    <p:sldId id="365" r:id="rId10"/>
    <p:sldId id="366" r:id="rId11"/>
    <p:sldId id="384" r:id="rId12"/>
    <p:sldId id="367" r:id="rId13"/>
    <p:sldId id="385" r:id="rId14"/>
    <p:sldId id="368" r:id="rId15"/>
    <p:sldId id="369" r:id="rId16"/>
    <p:sldId id="370" r:id="rId17"/>
    <p:sldId id="371" r:id="rId18"/>
    <p:sldId id="372" r:id="rId19"/>
    <p:sldId id="373" r:id="rId20"/>
    <p:sldId id="374" r:id="rId21"/>
    <p:sldId id="375" r:id="rId22"/>
    <p:sldId id="376" r:id="rId23"/>
    <p:sldId id="378" r:id="rId24"/>
    <p:sldId id="383" r:id="rId2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99" autoAdjust="0"/>
    <p:restoredTop sz="94660"/>
  </p:normalViewPr>
  <p:slideViewPr>
    <p:cSldViewPr snapToGrid="0">
      <p:cViewPr>
        <p:scale>
          <a:sx n="61" d="100"/>
          <a:sy n="61" d="100"/>
        </p:scale>
        <p:origin x="329" y="41"/>
      </p:cViewPr>
      <p:guideLst/>
    </p:cSldViewPr>
  </p:slideViewPr>
  <p:notesTextViewPr>
    <p:cViewPr>
      <p:scale>
        <a:sx n="1" d="1"/>
        <a:sy n="1" d="1"/>
      </p:scale>
      <p:origin x="0" y="0"/>
    </p:cViewPr>
  </p:notesTextViewPr>
  <p:sorterViewPr>
    <p:cViewPr>
      <p:scale>
        <a:sx n="70" d="100"/>
        <a:sy n="7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776DFF1F-5DF5-4DA1-9C81-92075FD6327A}" type="datetimeFigureOut">
              <a:rPr lang="en-US" smtClean="0"/>
              <a:t>6/10/2017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14FFE7F2-F503-418B-AB08-9D3A6A38A5C1}" type="slidenum">
              <a:rPr lang="en-US" smtClean="0"/>
              <a:t>‹#›</a:t>
            </a:fld>
            <a:endParaRPr lang="en-US"/>
          </a:p>
        </p:txBody>
      </p:sp>
    </p:spTree>
    <p:extLst>
      <p:ext uri="{BB962C8B-B14F-4D97-AF65-F5344CB8AC3E}">
        <p14:creationId xmlns:p14="http://schemas.microsoft.com/office/powerpoint/2010/main" val="29546747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A6803B9-2702-4E36-B291-4520A1D37F1E}" type="datetimeFigureOut">
              <a:rPr lang="en-US" smtClean="0"/>
              <a:t>6/10/2017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2681495-C8FB-4292-8F40-5C5FFA827351}" type="slidenum">
              <a:rPr lang="en-US" smtClean="0"/>
              <a:t>‹#›</a:t>
            </a:fld>
            <a:endParaRPr lang="en-US"/>
          </a:p>
        </p:txBody>
      </p:sp>
    </p:spTree>
    <p:extLst>
      <p:ext uri="{BB962C8B-B14F-4D97-AF65-F5344CB8AC3E}">
        <p14:creationId xmlns:p14="http://schemas.microsoft.com/office/powerpoint/2010/main" val="16671686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914400" y="2393950"/>
            <a:ext cx="10363200" cy="109538"/>
          </a:xfrm>
          <a:custGeom>
            <a:avLst/>
            <a:gdLst>
              <a:gd name="T0" fmla="*/ 0 w 1000"/>
              <a:gd name="T1" fmla="*/ 0 h 1000"/>
              <a:gd name="T2" fmla="*/ 4803343 w 1000"/>
              <a:gd name="T3" fmla="*/ 0 h 1000"/>
              <a:gd name="T4" fmla="*/ 4803343 w 1000"/>
              <a:gd name="T5" fmla="*/ 109538 h 1000"/>
              <a:gd name="T6" fmla="*/ 0 w 1000"/>
              <a:gd name="T7" fmla="*/ 109538 h 1000"/>
              <a:gd name="T8" fmla="*/ 0 w 1000"/>
              <a:gd name="T9" fmla="*/ 0 h 1000"/>
              <a:gd name="T10" fmla="*/ 7772400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sz="1800"/>
          </a:p>
        </p:txBody>
      </p:sp>
      <p:sp>
        <p:nvSpPr>
          <p:cNvPr id="141314" name="Rectangle 2"/>
          <p:cNvSpPr>
            <a:spLocks noGrp="1" noChangeArrowheads="1"/>
          </p:cNvSpPr>
          <p:nvPr>
            <p:ph type="ctrTitle"/>
          </p:nvPr>
        </p:nvSpPr>
        <p:spPr>
          <a:xfrm>
            <a:off x="914400" y="990600"/>
            <a:ext cx="10363200" cy="1371600"/>
          </a:xfrm>
        </p:spPr>
        <p:txBody>
          <a:bodyPr/>
          <a:lstStyle>
            <a:lvl1pPr>
              <a:defRPr sz="4000"/>
            </a:lvl1pPr>
          </a:lstStyle>
          <a:p>
            <a:r>
              <a:rPr lang="en-US"/>
              <a:t>Click to edit Master title style</a:t>
            </a:r>
          </a:p>
        </p:txBody>
      </p:sp>
      <p:sp>
        <p:nvSpPr>
          <p:cNvPr id="141315" name="Rectangle 3"/>
          <p:cNvSpPr>
            <a:spLocks noGrp="1" noChangeArrowheads="1"/>
          </p:cNvSpPr>
          <p:nvPr>
            <p:ph type="subTitle" idx="1"/>
          </p:nvPr>
        </p:nvSpPr>
        <p:spPr>
          <a:xfrm>
            <a:off x="1930400" y="3429000"/>
            <a:ext cx="9347200" cy="1600200"/>
          </a:xfrm>
        </p:spPr>
        <p:txBody>
          <a:bodyPr/>
          <a:lstStyle>
            <a:lvl1pPr marL="0" indent="0">
              <a:buFont typeface="Wingdings" pitchFamily="2" charset="2"/>
              <a:buNone/>
              <a:defRPr sz="2800"/>
            </a:lvl1pPr>
          </a:lstStyle>
          <a:p>
            <a:r>
              <a:rPr lang="en-US"/>
              <a:t>Click to edit Master subtitle style</a:t>
            </a:r>
          </a:p>
        </p:txBody>
      </p:sp>
      <p:sp>
        <p:nvSpPr>
          <p:cNvPr id="5" name="Date Placeholder 4"/>
          <p:cNvSpPr>
            <a:spLocks noGrp="1" noChangeArrowheads="1"/>
          </p:cNvSpPr>
          <p:nvPr>
            <p:ph type="dt" sz="half" idx="10"/>
          </p:nvPr>
        </p:nvSpPr>
        <p:spPr>
          <a:xfrm>
            <a:off x="914400" y="6248400"/>
            <a:ext cx="2540000" cy="457200"/>
          </a:xfrm>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4165600" y="6248400"/>
            <a:ext cx="3860800" cy="457200"/>
          </a:xfrm>
        </p:spPr>
        <p:txBody>
          <a:bodyPr/>
          <a:lstStyle>
            <a:lvl1pPr>
              <a:defRPr/>
            </a:lvl1pPr>
          </a:lstStyle>
          <a:p>
            <a:pPr>
              <a:defRPr/>
            </a:pPr>
            <a:endParaRPr lang="en-US"/>
          </a:p>
        </p:txBody>
      </p:sp>
      <p:sp>
        <p:nvSpPr>
          <p:cNvPr id="7" name="Slide Number Placeholder 6"/>
          <p:cNvSpPr>
            <a:spLocks noGrp="1" noChangeArrowheads="1"/>
          </p:cNvSpPr>
          <p:nvPr>
            <p:ph type="sldNum" sz="quarter" idx="12"/>
          </p:nvPr>
        </p:nvSpPr>
        <p:spPr>
          <a:xfrm>
            <a:off x="8737600" y="6248400"/>
            <a:ext cx="2540000" cy="457200"/>
          </a:xfrm>
        </p:spPr>
        <p:txBody>
          <a:bodyPr/>
          <a:lstStyle>
            <a:lvl1pPr>
              <a:defRPr/>
            </a:lvl1pPr>
          </a:lstStyle>
          <a:p>
            <a:pPr>
              <a:defRPr/>
            </a:pPr>
            <a:fld id="{7C5C224C-9322-493F-ABD2-FFA57EDBDD83}" type="slidenum">
              <a:rPr lang="en-US" altLang="en-US"/>
              <a:pPr>
                <a:defRPr/>
              </a:pPr>
              <a:t>‹#›</a:t>
            </a:fld>
            <a:endParaRPr lang="en-US" altLang="en-US"/>
          </a:p>
        </p:txBody>
      </p:sp>
    </p:spTree>
    <p:extLst>
      <p:ext uri="{BB962C8B-B14F-4D97-AF65-F5344CB8AC3E}">
        <p14:creationId xmlns:p14="http://schemas.microsoft.com/office/powerpoint/2010/main" val="1711386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2E459770-40D9-439F-A816-7D87C97D97BF}" type="slidenum">
              <a:rPr lang="en-US" altLang="en-US"/>
              <a:pPr>
                <a:defRPr/>
              </a:pPr>
              <a:t>‹#›</a:t>
            </a:fld>
            <a:endParaRPr lang="en-US" altLang="en-US"/>
          </a:p>
        </p:txBody>
      </p:sp>
    </p:spTree>
    <p:extLst>
      <p:ext uri="{BB962C8B-B14F-4D97-AF65-F5344CB8AC3E}">
        <p14:creationId xmlns:p14="http://schemas.microsoft.com/office/powerpoint/2010/main" val="1593236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65118" y="304800"/>
            <a:ext cx="2669116"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55651" y="304800"/>
            <a:ext cx="7806267"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F31476F2-7F96-4E62-AFB9-AE9C836206DC}" type="slidenum">
              <a:rPr lang="en-US" altLang="en-US"/>
              <a:pPr>
                <a:defRPr/>
              </a:pPr>
              <a:t>‹#›</a:t>
            </a:fld>
            <a:endParaRPr lang="en-US" altLang="en-US"/>
          </a:p>
        </p:txBody>
      </p:sp>
    </p:spTree>
    <p:extLst>
      <p:ext uri="{BB962C8B-B14F-4D97-AF65-F5344CB8AC3E}">
        <p14:creationId xmlns:p14="http://schemas.microsoft.com/office/powerpoint/2010/main" val="5793404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6233" y="304801"/>
            <a:ext cx="10668000" cy="1216025"/>
          </a:xfrm>
        </p:spPr>
        <p:txBody>
          <a:bodyPr/>
          <a:lstStyle/>
          <a:p>
            <a:r>
              <a:rPr lang="en-US"/>
              <a:t>Click to edit Master title style</a:t>
            </a:r>
          </a:p>
        </p:txBody>
      </p:sp>
      <p:sp>
        <p:nvSpPr>
          <p:cNvPr id="3" name="Text Placeholder 2"/>
          <p:cNvSpPr>
            <a:spLocks noGrp="1"/>
          </p:cNvSpPr>
          <p:nvPr>
            <p:ph type="body" sz="half" idx="1"/>
          </p:nvPr>
        </p:nvSpPr>
        <p:spPr>
          <a:xfrm>
            <a:off x="755651" y="1752600"/>
            <a:ext cx="52324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1251" y="1752600"/>
            <a:ext cx="52324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33DD053B-FC09-4DAB-A821-89F09B77D71E}" type="slidenum">
              <a:rPr lang="en-US" altLang="en-US"/>
              <a:pPr>
                <a:defRPr/>
              </a:pPr>
              <a:t>‹#›</a:t>
            </a:fld>
            <a:endParaRPr lang="en-US" altLang="en-US"/>
          </a:p>
        </p:txBody>
      </p:sp>
    </p:spTree>
    <p:extLst>
      <p:ext uri="{BB962C8B-B14F-4D97-AF65-F5344CB8AC3E}">
        <p14:creationId xmlns:p14="http://schemas.microsoft.com/office/powerpoint/2010/main" val="10208006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6233" y="304801"/>
            <a:ext cx="10668000" cy="1216025"/>
          </a:xfrm>
        </p:spPr>
        <p:txBody>
          <a:bodyPr/>
          <a:lstStyle/>
          <a:p>
            <a:r>
              <a:rPr lang="en-US"/>
              <a:t>Click to edit Master title style</a:t>
            </a:r>
          </a:p>
        </p:txBody>
      </p:sp>
      <p:sp>
        <p:nvSpPr>
          <p:cNvPr id="3" name="Table Placeholder 2"/>
          <p:cNvSpPr>
            <a:spLocks noGrp="1"/>
          </p:cNvSpPr>
          <p:nvPr>
            <p:ph type="tbl" idx="1"/>
          </p:nvPr>
        </p:nvSpPr>
        <p:spPr>
          <a:xfrm>
            <a:off x="755651" y="1752600"/>
            <a:ext cx="10668000" cy="4267200"/>
          </a:xfrm>
        </p:spPr>
        <p:txBody>
          <a:bodyPr/>
          <a:lstStyle/>
          <a:p>
            <a:pPr lvl="0"/>
            <a:endParaRPr lang="en-US" noProof="0"/>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9EBA9859-4068-4DBF-9CC8-F8E3D5B3E8C0}" type="slidenum">
              <a:rPr lang="en-US" altLang="en-US"/>
              <a:pPr>
                <a:defRPr/>
              </a:pPr>
              <a:t>‹#›</a:t>
            </a:fld>
            <a:endParaRPr lang="en-US" altLang="en-US"/>
          </a:p>
        </p:txBody>
      </p:sp>
    </p:spTree>
    <p:extLst>
      <p:ext uri="{BB962C8B-B14F-4D97-AF65-F5344CB8AC3E}">
        <p14:creationId xmlns:p14="http://schemas.microsoft.com/office/powerpoint/2010/main" val="8194325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58409"/>
            <a:ext cx="9144000" cy="2051553"/>
          </a:xfrm>
        </p:spPr>
        <p:txBody>
          <a:bodyPr anchor="b"/>
          <a:lstStyle>
            <a:lvl1pPr algn="ctr">
              <a:defRPr sz="6000">
                <a:solidFill>
                  <a:schemeClr val="accent1">
                    <a:lumMod val="50000"/>
                  </a:schemeClr>
                </a:solidFill>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C98DB22-D5CF-48FB-885F-3FF996AEC61F}" type="datetime1">
              <a:rPr lang="en-US" smtClean="0"/>
              <a:t>6/10/2017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A1EA49-DEB9-4B17-9A74-BE1D77EE1AA8}" type="slidenum">
              <a:rPr lang="en-US" smtClean="0"/>
              <a:t>‹#›</a:t>
            </a:fld>
            <a:endParaRPr lang="en-US"/>
          </a:p>
        </p:txBody>
      </p:sp>
    </p:spTree>
    <p:extLst>
      <p:ext uri="{BB962C8B-B14F-4D97-AF65-F5344CB8AC3E}">
        <p14:creationId xmlns:p14="http://schemas.microsoft.com/office/powerpoint/2010/main" val="11281780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451077"/>
            <a:ext cx="10515600" cy="966787"/>
          </a:xfrm>
        </p:spPr>
        <p:txBody>
          <a:bodyPr/>
          <a:lstStyle>
            <a:lvl1pPr>
              <a:defRPr b="1">
                <a:solidFill>
                  <a:schemeClr val="accent1">
                    <a:lumMod val="50000"/>
                  </a:schemeClr>
                </a:solidFill>
              </a:defRPr>
            </a:lvl1pPr>
          </a:lstStyle>
          <a:p>
            <a:r>
              <a:rPr lang="en-US" dirty="0"/>
              <a:t>Click to edit Master title style</a:t>
            </a:r>
          </a:p>
        </p:txBody>
      </p:sp>
      <p:sp>
        <p:nvSpPr>
          <p:cNvPr id="3" name="Content Placeholder 2"/>
          <p:cNvSpPr>
            <a:spLocks noGrp="1"/>
          </p:cNvSpPr>
          <p:nvPr>
            <p:ph idx="1"/>
          </p:nvPr>
        </p:nvSpPr>
        <p:spPr>
          <a:xfrm>
            <a:off x="838200" y="2507226"/>
            <a:ext cx="10515600" cy="366973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5F36459-D132-45D8-B03E-537BB311A3CD}" type="datetime1">
              <a:rPr lang="en-US" smtClean="0"/>
              <a:t>6/10/2017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A1EA49-DEB9-4B17-9A74-BE1D77EE1AA8}" type="slidenum">
              <a:rPr lang="en-US" smtClean="0"/>
              <a:t>‹#›</a:t>
            </a:fld>
            <a:endParaRPr lang="en-US" dirty="0"/>
          </a:p>
        </p:txBody>
      </p:sp>
      <p:pic>
        <p:nvPicPr>
          <p:cNvPr id="7" name="Picture 6"/>
          <p:cNvPicPr>
            <a:picLocks noChangeAspect="1"/>
          </p:cNvPicPr>
          <p:nvPr userDrawn="1"/>
        </p:nvPicPr>
        <p:blipFill>
          <a:blip r:embed="rId2"/>
          <a:stretch>
            <a:fillRect/>
          </a:stretch>
        </p:blipFill>
        <p:spPr>
          <a:xfrm>
            <a:off x="0" y="0"/>
            <a:ext cx="5396089" cy="1271689"/>
          </a:xfrm>
          <a:prstGeom prst="rect">
            <a:avLst/>
          </a:prstGeom>
        </p:spPr>
      </p:pic>
      <p:pic>
        <p:nvPicPr>
          <p:cNvPr id="8" name="Picture 7" descr="https://static.wixstatic.com/media/3221ff_be5d60872a1e4192abb09d0044aec42a.png/v1/fill/w_393,h_112,al_c,usm_0.66_1.00_0.01/3221ff_be5d60872a1e4192abb09d0044aec42a.png"/>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860811" y="333850"/>
            <a:ext cx="2552256" cy="696437"/>
          </a:xfrm>
          <a:prstGeom prst="rect">
            <a:avLst/>
          </a:prstGeom>
          <a:noFill/>
          <a:ln>
            <a:noFill/>
          </a:ln>
        </p:spPr>
      </p:pic>
      <p:pic>
        <p:nvPicPr>
          <p:cNvPr id="9" name="Picture 8"/>
          <p:cNvPicPr/>
          <p:nvPr userDrawn="1"/>
        </p:nvPicPr>
        <p:blipFill>
          <a:blip r:embed="rId4">
            <a:extLst>
              <a:ext uri="{28A0092B-C50C-407E-A947-70E740481C1C}">
                <a14:useLocalDpi xmlns:a14="http://schemas.microsoft.com/office/drawing/2010/main" val="0"/>
              </a:ext>
            </a:extLst>
          </a:blip>
          <a:stretch>
            <a:fillRect/>
          </a:stretch>
        </p:blipFill>
        <p:spPr>
          <a:xfrm>
            <a:off x="7721601" y="333850"/>
            <a:ext cx="688622" cy="696437"/>
          </a:xfrm>
          <a:prstGeom prst="rect">
            <a:avLst/>
          </a:prstGeom>
        </p:spPr>
      </p:pic>
    </p:spTree>
    <p:extLst>
      <p:ext uri="{BB962C8B-B14F-4D97-AF65-F5344CB8AC3E}">
        <p14:creationId xmlns:p14="http://schemas.microsoft.com/office/powerpoint/2010/main" val="1043221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373393"/>
            <a:ext cx="10515600" cy="998690"/>
          </a:xfrm>
        </p:spPr>
        <p:txBody>
          <a:bodyPr/>
          <a:lstStyle>
            <a:lvl1pPr>
              <a:defRPr>
                <a:solidFill>
                  <a:schemeClr val="accent1">
                    <a:lumMod val="50000"/>
                  </a:schemeClr>
                </a:solidFill>
              </a:defRPr>
            </a:lvl1pPr>
          </a:lstStyle>
          <a:p>
            <a:r>
              <a:rPr lang="en-US" dirty="0"/>
              <a:t>Click to edit Master title style</a:t>
            </a:r>
          </a:p>
        </p:txBody>
      </p:sp>
      <p:sp>
        <p:nvSpPr>
          <p:cNvPr id="3" name="Content Placeholder 2"/>
          <p:cNvSpPr>
            <a:spLocks noGrp="1"/>
          </p:cNvSpPr>
          <p:nvPr>
            <p:ph sz="half" idx="1"/>
          </p:nvPr>
        </p:nvSpPr>
        <p:spPr>
          <a:xfrm>
            <a:off x="838200" y="2455605"/>
            <a:ext cx="5181600" cy="372135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2455605"/>
            <a:ext cx="5181600" cy="3721357"/>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6C025140-3FFC-40FF-9DE1-2BDEB82B7DBF}" type="datetime1">
              <a:rPr lang="en-US" smtClean="0"/>
              <a:t>6/10/2017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A1EA49-DEB9-4B17-9A74-BE1D77EE1AA8}" type="slidenum">
              <a:rPr lang="en-US" smtClean="0"/>
              <a:t>‹#›</a:t>
            </a:fld>
            <a:endParaRPr lang="en-US"/>
          </a:p>
        </p:txBody>
      </p:sp>
    </p:spTree>
    <p:extLst>
      <p:ext uri="{BB962C8B-B14F-4D97-AF65-F5344CB8AC3E}">
        <p14:creationId xmlns:p14="http://schemas.microsoft.com/office/powerpoint/2010/main" val="4592405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467465"/>
            <a:ext cx="10515600" cy="1025012"/>
          </a:xfrm>
        </p:spPr>
        <p:txBody>
          <a:bodyPr/>
          <a:lstStyle>
            <a:lvl1pPr>
              <a:defRPr>
                <a:solidFill>
                  <a:schemeClr val="accent1">
                    <a:lumMod val="50000"/>
                  </a:schemeClr>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0AA26678-F244-47E9-BA1D-7A6247DAE30E}" type="datetime1">
              <a:rPr lang="en-US" smtClean="0"/>
              <a:t>6/10/2017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A1EA49-DEB9-4B17-9A74-BE1D77EE1AA8}" type="slidenum">
              <a:rPr lang="en-US" smtClean="0"/>
              <a:t>‹#›</a:t>
            </a:fld>
            <a:endParaRPr lang="en-US"/>
          </a:p>
        </p:txBody>
      </p:sp>
    </p:spTree>
    <p:extLst>
      <p:ext uri="{BB962C8B-B14F-4D97-AF65-F5344CB8AC3E}">
        <p14:creationId xmlns:p14="http://schemas.microsoft.com/office/powerpoint/2010/main" val="35545944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175FEB-69E5-441A-A976-36AF12A8D9DD}" type="datetime1">
              <a:rPr lang="en-US" smtClean="0"/>
              <a:t>6/10/2017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A1EA49-DEB9-4B17-9A74-BE1D77EE1AA8}" type="slidenum">
              <a:rPr lang="en-US" smtClean="0"/>
              <a:t>‹#›</a:t>
            </a:fld>
            <a:endParaRPr lang="en-US"/>
          </a:p>
        </p:txBody>
      </p:sp>
    </p:spTree>
    <p:extLst>
      <p:ext uri="{BB962C8B-B14F-4D97-AF65-F5344CB8AC3E}">
        <p14:creationId xmlns:p14="http://schemas.microsoft.com/office/powerpoint/2010/main" val="1805316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489586"/>
            <a:ext cx="3932237" cy="1056303"/>
          </a:xfrm>
        </p:spPr>
        <p:txBody>
          <a:bodyPr anchor="b"/>
          <a:lstStyle>
            <a:lvl1pPr>
              <a:defRPr sz="3200">
                <a:solidFill>
                  <a:schemeClr val="accent1">
                    <a:lumMod val="50000"/>
                  </a:schemeClr>
                </a:solidFill>
              </a:defRPr>
            </a:lvl1pPr>
          </a:lstStyle>
          <a:p>
            <a:r>
              <a:rPr lang="en-US" dirty="0"/>
              <a:t>Click to edit Master title style</a:t>
            </a:r>
          </a:p>
        </p:txBody>
      </p:sp>
      <p:sp>
        <p:nvSpPr>
          <p:cNvPr id="3" name="Content Placeholder 2"/>
          <p:cNvSpPr>
            <a:spLocks noGrp="1"/>
          </p:cNvSpPr>
          <p:nvPr>
            <p:ph idx="1"/>
          </p:nvPr>
        </p:nvSpPr>
        <p:spPr>
          <a:xfrm>
            <a:off x="5183188" y="1489587"/>
            <a:ext cx="6172200" cy="43714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552700"/>
            <a:ext cx="3932237" cy="33162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714BBE18-FE87-4101-805F-654CF757D29E}" type="datetime1">
              <a:rPr lang="en-US" smtClean="0"/>
              <a:t>6/10/2017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A1EA49-DEB9-4B17-9A74-BE1D77EE1AA8}" type="slidenum">
              <a:rPr lang="en-US" smtClean="0"/>
              <a:t>‹#›</a:t>
            </a:fld>
            <a:endParaRPr lang="en-US"/>
          </a:p>
        </p:txBody>
      </p:sp>
    </p:spTree>
    <p:extLst>
      <p:ext uri="{BB962C8B-B14F-4D97-AF65-F5344CB8AC3E}">
        <p14:creationId xmlns:p14="http://schemas.microsoft.com/office/powerpoint/2010/main" val="3470202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2D57E793-C1C0-4FBA-80EB-B2E6856CFC36}" type="slidenum">
              <a:rPr lang="en-US" altLang="en-US"/>
              <a:pPr>
                <a:defRPr/>
              </a:pPr>
              <a:t>‹#›</a:t>
            </a:fld>
            <a:endParaRPr lang="en-US" altLang="en-US"/>
          </a:p>
        </p:txBody>
      </p:sp>
    </p:spTree>
    <p:extLst>
      <p:ext uri="{BB962C8B-B14F-4D97-AF65-F5344CB8AC3E}">
        <p14:creationId xmlns:p14="http://schemas.microsoft.com/office/powerpoint/2010/main" val="30660245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160336"/>
            <a:ext cx="10972800" cy="1143000"/>
          </a:xfrm>
        </p:spPr>
        <p:txBody>
          <a:bodyPr/>
          <a:lstStyle>
            <a:lvl1pPr algn="ctr">
              <a:defRPr sz="4500" b="1" cap="none" baseline="0"/>
            </a:lvl1pPr>
            <a:extLst/>
          </a:lstStyle>
          <a:p>
            <a:r>
              <a:rPr lang="en-US"/>
              <a:t>Click to edit Master title style</a:t>
            </a:r>
          </a:p>
        </p:txBody>
      </p:sp>
      <p:sp>
        <p:nvSpPr>
          <p:cNvPr id="3" name="Text Placeholder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extLst/>
          </a:lstStyle>
          <a:p>
            <a:pPr>
              <a:defRPr/>
            </a:pPr>
            <a:fld id="{66C2EA33-3016-4E29-A90C-BC348FF49CBC}" type="datetimeFigureOut">
              <a:rPr lang="en-US"/>
              <a:pPr>
                <a:defRPr/>
              </a:pPr>
              <a:t>6/10/2017</a:t>
            </a:fld>
            <a:endParaRPr lang="en-US" dirty="0"/>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79DD222C-99B5-40C3-888C-AFFD4BFE4DE3}" type="slidenum">
              <a:rPr lang="en-US"/>
              <a:pPr>
                <a:defRPr/>
              </a:pPr>
              <a:t>‹#›</a:t>
            </a:fld>
            <a:endParaRPr lang="en-US" dirty="0"/>
          </a:p>
        </p:txBody>
      </p:sp>
    </p:spTree>
    <p:extLst>
      <p:ext uri="{BB962C8B-B14F-4D97-AF65-F5344CB8AC3E}">
        <p14:creationId xmlns:p14="http://schemas.microsoft.com/office/powerpoint/2010/main" val="18350931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6233" y="304801"/>
            <a:ext cx="10668000" cy="1216025"/>
          </a:xfrm>
        </p:spPr>
        <p:txBody>
          <a:bodyPr/>
          <a:lstStyle/>
          <a:p>
            <a:r>
              <a:rPr lang="en-US"/>
              <a:t>Click to edit Master title style</a:t>
            </a:r>
          </a:p>
        </p:txBody>
      </p:sp>
      <p:sp>
        <p:nvSpPr>
          <p:cNvPr id="3" name="Text Placeholder 2"/>
          <p:cNvSpPr>
            <a:spLocks noGrp="1"/>
          </p:cNvSpPr>
          <p:nvPr>
            <p:ph type="body" sz="half" idx="1"/>
          </p:nvPr>
        </p:nvSpPr>
        <p:spPr>
          <a:xfrm>
            <a:off x="755651" y="1752600"/>
            <a:ext cx="52324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1251" y="1752600"/>
            <a:ext cx="52324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33DD053B-FC09-4DAB-A821-89F09B77D71E}" type="slidenum">
              <a:rPr lang="en-US" altLang="en-US"/>
              <a:pPr>
                <a:defRPr/>
              </a:pPr>
              <a:t>‹#›</a:t>
            </a:fld>
            <a:endParaRPr lang="en-US" altLang="en-US"/>
          </a:p>
        </p:txBody>
      </p:sp>
    </p:spTree>
    <p:extLst>
      <p:ext uri="{BB962C8B-B14F-4D97-AF65-F5344CB8AC3E}">
        <p14:creationId xmlns:p14="http://schemas.microsoft.com/office/powerpoint/2010/main" val="37277090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6233" y="304801"/>
            <a:ext cx="10668000" cy="1216025"/>
          </a:xfrm>
        </p:spPr>
        <p:txBody>
          <a:bodyPr/>
          <a:lstStyle/>
          <a:p>
            <a:r>
              <a:rPr lang="en-US"/>
              <a:t>Click to edit Master title style</a:t>
            </a:r>
          </a:p>
        </p:txBody>
      </p:sp>
      <p:sp>
        <p:nvSpPr>
          <p:cNvPr id="3" name="Table Placeholder 2"/>
          <p:cNvSpPr>
            <a:spLocks noGrp="1"/>
          </p:cNvSpPr>
          <p:nvPr>
            <p:ph type="tbl" idx="1"/>
          </p:nvPr>
        </p:nvSpPr>
        <p:spPr>
          <a:xfrm>
            <a:off x="755651" y="1752600"/>
            <a:ext cx="10668000" cy="4267200"/>
          </a:xfrm>
        </p:spPr>
        <p:txBody>
          <a:bodyPr/>
          <a:lstStyle/>
          <a:p>
            <a:pPr lvl="0"/>
            <a:endParaRPr lang="en-US" noProof="0"/>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9EBA9859-4068-4DBF-9CC8-F8E3D5B3E8C0}" type="slidenum">
              <a:rPr lang="en-US" altLang="en-US"/>
              <a:pPr>
                <a:defRPr/>
              </a:pPr>
              <a:t>‹#›</a:t>
            </a:fld>
            <a:endParaRPr lang="en-US" altLang="en-US"/>
          </a:p>
        </p:txBody>
      </p:sp>
    </p:spTree>
    <p:extLst>
      <p:ext uri="{BB962C8B-B14F-4D97-AF65-F5344CB8AC3E}">
        <p14:creationId xmlns:p14="http://schemas.microsoft.com/office/powerpoint/2010/main" val="601186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45FDB0F2-4BB2-468F-86AB-CFFC2363D1C1}" type="slidenum">
              <a:rPr lang="en-US" altLang="en-US"/>
              <a:pPr>
                <a:defRPr/>
              </a:pPr>
              <a:t>‹#›</a:t>
            </a:fld>
            <a:endParaRPr lang="en-US" altLang="en-US"/>
          </a:p>
        </p:txBody>
      </p:sp>
    </p:spTree>
    <p:extLst>
      <p:ext uri="{BB962C8B-B14F-4D97-AF65-F5344CB8AC3E}">
        <p14:creationId xmlns:p14="http://schemas.microsoft.com/office/powerpoint/2010/main" val="1406787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55651" y="1752600"/>
            <a:ext cx="52324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1251" y="1752600"/>
            <a:ext cx="52324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3E07BA47-F836-463B-B0F2-71A80048584B}" type="slidenum">
              <a:rPr lang="en-US" altLang="en-US"/>
              <a:pPr>
                <a:defRPr/>
              </a:pPr>
              <a:t>‹#›</a:t>
            </a:fld>
            <a:endParaRPr lang="en-US" altLang="en-US"/>
          </a:p>
        </p:txBody>
      </p:sp>
    </p:spTree>
    <p:extLst>
      <p:ext uri="{BB962C8B-B14F-4D97-AF65-F5344CB8AC3E}">
        <p14:creationId xmlns:p14="http://schemas.microsoft.com/office/powerpoint/2010/main" val="1133905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dt" sz="half" idx="10"/>
          </p:nvPr>
        </p:nvSpPr>
        <p:spPr>
          <a:ln/>
        </p:spPr>
        <p:txBody>
          <a:bodyPr/>
          <a:lstStyle>
            <a:lvl1pPr>
              <a:defRPr/>
            </a:lvl1pPr>
          </a:lstStyle>
          <a:p>
            <a:pPr>
              <a:defRPr/>
            </a:pPr>
            <a:endParaRPr 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en-US"/>
          </a:p>
        </p:txBody>
      </p:sp>
      <p:sp>
        <p:nvSpPr>
          <p:cNvPr id="9" name="Rectangle 8"/>
          <p:cNvSpPr>
            <a:spLocks noGrp="1" noChangeArrowheads="1"/>
          </p:cNvSpPr>
          <p:nvPr>
            <p:ph type="sldNum" sz="quarter" idx="12"/>
          </p:nvPr>
        </p:nvSpPr>
        <p:spPr>
          <a:ln/>
        </p:spPr>
        <p:txBody>
          <a:bodyPr/>
          <a:lstStyle>
            <a:lvl1pPr>
              <a:defRPr/>
            </a:lvl1pPr>
          </a:lstStyle>
          <a:p>
            <a:pPr>
              <a:defRPr/>
            </a:pPr>
            <a:fld id="{063DBB30-8A13-4E17-92E4-17E6662116F6}" type="slidenum">
              <a:rPr lang="en-US" altLang="en-US"/>
              <a:pPr>
                <a:defRPr/>
              </a:pPr>
              <a:t>‹#›</a:t>
            </a:fld>
            <a:endParaRPr lang="en-US" altLang="en-US"/>
          </a:p>
        </p:txBody>
      </p:sp>
    </p:spTree>
    <p:extLst>
      <p:ext uri="{BB962C8B-B14F-4D97-AF65-F5344CB8AC3E}">
        <p14:creationId xmlns:p14="http://schemas.microsoft.com/office/powerpoint/2010/main" val="2747327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dt" sz="half" idx="10"/>
          </p:nvPr>
        </p:nvSpPr>
        <p:spPr>
          <a:ln/>
        </p:spPr>
        <p:txBody>
          <a:bodyPr/>
          <a:lstStyle>
            <a:lvl1pPr>
              <a:defRPr/>
            </a:lvl1pPr>
          </a:lstStyle>
          <a:p>
            <a:pPr>
              <a:defRPr/>
            </a:pPr>
            <a:endParaRPr 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en-US"/>
          </a:p>
        </p:txBody>
      </p:sp>
      <p:sp>
        <p:nvSpPr>
          <p:cNvPr id="5" name="Rectangle 8"/>
          <p:cNvSpPr>
            <a:spLocks noGrp="1" noChangeArrowheads="1"/>
          </p:cNvSpPr>
          <p:nvPr>
            <p:ph type="sldNum" sz="quarter" idx="12"/>
          </p:nvPr>
        </p:nvSpPr>
        <p:spPr>
          <a:ln/>
        </p:spPr>
        <p:txBody>
          <a:bodyPr/>
          <a:lstStyle>
            <a:lvl1pPr>
              <a:defRPr/>
            </a:lvl1pPr>
          </a:lstStyle>
          <a:p>
            <a:pPr>
              <a:defRPr/>
            </a:pPr>
            <a:fld id="{1F03B020-C622-43EA-B47D-AC8EBF13E546}" type="slidenum">
              <a:rPr lang="en-US" altLang="en-US"/>
              <a:pPr>
                <a:defRPr/>
              </a:pPr>
              <a:t>‹#›</a:t>
            </a:fld>
            <a:endParaRPr lang="en-US" altLang="en-US"/>
          </a:p>
        </p:txBody>
      </p:sp>
    </p:spTree>
    <p:extLst>
      <p:ext uri="{BB962C8B-B14F-4D97-AF65-F5344CB8AC3E}">
        <p14:creationId xmlns:p14="http://schemas.microsoft.com/office/powerpoint/2010/main" val="515031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p>
        </p:txBody>
      </p:sp>
      <p:sp>
        <p:nvSpPr>
          <p:cNvPr id="3" name="Rectangle 7"/>
          <p:cNvSpPr>
            <a:spLocks noGrp="1" noChangeArrowheads="1"/>
          </p:cNvSpPr>
          <p:nvPr>
            <p:ph type="ftr" sz="quarter" idx="11"/>
          </p:nvPr>
        </p:nvSpPr>
        <p:spPr>
          <a:ln/>
        </p:spPr>
        <p:txBody>
          <a:bodyPr/>
          <a:lstStyle>
            <a:lvl1pPr>
              <a:defRPr/>
            </a:lvl1pPr>
          </a:lstStyle>
          <a:p>
            <a:pPr>
              <a:defRPr/>
            </a:pPr>
            <a:endParaRPr lang="en-US"/>
          </a:p>
        </p:txBody>
      </p:sp>
      <p:sp>
        <p:nvSpPr>
          <p:cNvPr id="4" name="Rectangle 8"/>
          <p:cNvSpPr>
            <a:spLocks noGrp="1" noChangeArrowheads="1"/>
          </p:cNvSpPr>
          <p:nvPr>
            <p:ph type="sldNum" sz="quarter" idx="12"/>
          </p:nvPr>
        </p:nvSpPr>
        <p:spPr>
          <a:ln/>
        </p:spPr>
        <p:txBody>
          <a:bodyPr/>
          <a:lstStyle>
            <a:lvl1pPr>
              <a:defRPr/>
            </a:lvl1pPr>
          </a:lstStyle>
          <a:p>
            <a:pPr>
              <a:defRPr/>
            </a:pPr>
            <a:fld id="{ECB04EC6-8C09-4792-A66E-E5A3A73FFC79}" type="slidenum">
              <a:rPr lang="en-US" altLang="en-US"/>
              <a:pPr>
                <a:defRPr/>
              </a:pPr>
              <a:t>‹#›</a:t>
            </a:fld>
            <a:endParaRPr lang="en-US" altLang="en-US"/>
          </a:p>
        </p:txBody>
      </p:sp>
    </p:spTree>
    <p:extLst>
      <p:ext uri="{BB962C8B-B14F-4D97-AF65-F5344CB8AC3E}">
        <p14:creationId xmlns:p14="http://schemas.microsoft.com/office/powerpoint/2010/main" val="626524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AC994AA8-A70F-40B9-B9D2-EC173CEBD68A}" type="slidenum">
              <a:rPr lang="en-US" altLang="en-US"/>
              <a:pPr>
                <a:defRPr/>
              </a:pPr>
              <a:t>‹#›</a:t>
            </a:fld>
            <a:endParaRPr lang="en-US" altLang="en-US"/>
          </a:p>
        </p:txBody>
      </p:sp>
    </p:spTree>
    <p:extLst>
      <p:ext uri="{BB962C8B-B14F-4D97-AF65-F5344CB8AC3E}">
        <p14:creationId xmlns:p14="http://schemas.microsoft.com/office/powerpoint/2010/main" val="931741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084DDFEF-032F-4530-807E-9F52774792B9}" type="slidenum">
              <a:rPr lang="en-US" altLang="en-US"/>
              <a:pPr>
                <a:defRPr/>
              </a:pPr>
              <a:t>‹#›</a:t>
            </a:fld>
            <a:endParaRPr lang="en-US" altLang="en-US"/>
          </a:p>
        </p:txBody>
      </p:sp>
    </p:spTree>
    <p:extLst>
      <p:ext uri="{BB962C8B-B14F-4D97-AF65-F5344CB8AC3E}">
        <p14:creationId xmlns:p14="http://schemas.microsoft.com/office/powerpoint/2010/main" val="2060917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4.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image" Target="../media/image3.png"/><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image" Target="../media/image2.jpeg"/><Relationship Id="rId5" Type="http://schemas.openxmlformats.org/officeDocument/2006/relationships/slideLayout" Target="../slideLayouts/slideLayout18.xml"/><Relationship Id="rId10" Type="http://schemas.openxmlformats.org/officeDocument/2006/relationships/theme" Target="../theme/theme2.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6233" y="304801"/>
            <a:ext cx="106680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755651" y="1752600"/>
            <a:ext cx="10668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AutoShape 4"/>
          <p:cNvSpPr>
            <a:spLocks noChangeArrowheads="1"/>
          </p:cNvSpPr>
          <p:nvPr/>
        </p:nvSpPr>
        <p:spPr bwMode="auto">
          <a:xfrm>
            <a:off x="812800" y="1566864"/>
            <a:ext cx="10610851" cy="109537"/>
          </a:xfrm>
          <a:custGeom>
            <a:avLst/>
            <a:gdLst>
              <a:gd name="T0" fmla="*/ 0 w 1000"/>
              <a:gd name="T1" fmla="*/ 0 h 1000"/>
              <a:gd name="T2" fmla="*/ 4655511 w 1000"/>
              <a:gd name="T3" fmla="*/ 0 h 1000"/>
              <a:gd name="T4" fmla="*/ 4655511 w 1000"/>
              <a:gd name="T5" fmla="*/ 109537 h 1000"/>
              <a:gd name="T6" fmla="*/ 0 w 1000"/>
              <a:gd name="T7" fmla="*/ 109537 h 1000"/>
              <a:gd name="T8" fmla="*/ 0 w 1000"/>
              <a:gd name="T9" fmla="*/ 0 h 1000"/>
              <a:gd name="T10" fmla="*/ 7958138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sz="1800"/>
          </a:p>
        </p:txBody>
      </p:sp>
      <p:sp>
        <p:nvSpPr>
          <p:cNvPr id="1029" name="Line 5"/>
          <p:cNvSpPr>
            <a:spLocks noChangeShapeType="1"/>
          </p:cNvSpPr>
          <p:nvPr/>
        </p:nvSpPr>
        <p:spPr bwMode="auto">
          <a:xfrm flipV="1">
            <a:off x="812800" y="6172200"/>
            <a:ext cx="105664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40294" name="Rectangle 6"/>
          <p:cNvSpPr>
            <a:spLocks noGrp="1" noChangeArrowheads="1"/>
          </p:cNvSpPr>
          <p:nvPr>
            <p:ph type="dt" sz="half" idx="2"/>
          </p:nvPr>
        </p:nvSpPr>
        <p:spPr bwMode="auto">
          <a:xfrm>
            <a:off x="812800" y="6245225"/>
            <a:ext cx="2641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cs typeface="Arial" charset="0"/>
              </a:defRPr>
            </a:lvl1pPr>
          </a:lstStyle>
          <a:p>
            <a:pPr>
              <a:defRPr/>
            </a:pPr>
            <a:endParaRPr lang="en-US"/>
          </a:p>
        </p:txBody>
      </p:sp>
      <p:sp>
        <p:nvSpPr>
          <p:cNvPr id="140295" name="Rectangle 7"/>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a:cs typeface="Arial" charset="0"/>
              </a:defRPr>
            </a:lvl1pPr>
          </a:lstStyle>
          <a:p>
            <a:pPr>
              <a:defRPr/>
            </a:pPr>
            <a:endParaRPr lang="en-US"/>
          </a:p>
        </p:txBody>
      </p:sp>
      <p:sp>
        <p:nvSpPr>
          <p:cNvPr id="140296" name="Rectangle 8"/>
          <p:cNvSpPr>
            <a:spLocks noGrp="1" noChangeArrowheads="1"/>
          </p:cNvSpPr>
          <p:nvPr>
            <p:ph type="sldNum" sz="quarter" idx="4"/>
          </p:nvPr>
        </p:nvSpPr>
        <p:spPr bwMode="auto">
          <a:xfrm>
            <a:off x="8737600" y="6245225"/>
            <a:ext cx="2641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88393588-57A2-4C54-AD18-D593AE0D3292}" type="slidenum">
              <a:rPr lang="en-US" altLang="en-US"/>
              <a:pPr>
                <a:defRPr/>
              </a:pPr>
              <a:t>‹#›</a:t>
            </a:fld>
            <a:endParaRPr lang="en-US" altLang="en-US"/>
          </a:p>
        </p:txBody>
      </p:sp>
    </p:spTree>
    <p:extLst>
      <p:ext uri="{BB962C8B-B14F-4D97-AF65-F5344CB8AC3E}">
        <p14:creationId xmlns:p14="http://schemas.microsoft.com/office/powerpoint/2010/main" val="3122593493"/>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Lst>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cs typeface="Arial" charset="0"/>
        </a:defRPr>
      </a:lvl2pPr>
      <a:lvl3pPr algn="l" rtl="0" eaLnBrk="0" fontAlgn="base" hangingPunct="0">
        <a:spcBef>
          <a:spcPct val="0"/>
        </a:spcBef>
        <a:spcAft>
          <a:spcPct val="0"/>
        </a:spcAft>
        <a:defRPr sz="3800">
          <a:solidFill>
            <a:schemeClr val="tx2"/>
          </a:solidFill>
          <a:latin typeface="Verdana" pitchFamily="34" charset="0"/>
          <a:cs typeface="Arial" charset="0"/>
        </a:defRPr>
      </a:lvl3pPr>
      <a:lvl4pPr algn="l" rtl="0" eaLnBrk="0" fontAlgn="base" hangingPunct="0">
        <a:spcBef>
          <a:spcPct val="0"/>
        </a:spcBef>
        <a:spcAft>
          <a:spcPct val="0"/>
        </a:spcAft>
        <a:defRPr sz="3800">
          <a:solidFill>
            <a:schemeClr val="tx2"/>
          </a:solidFill>
          <a:latin typeface="Verdana" pitchFamily="34" charset="0"/>
          <a:cs typeface="Arial" charset="0"/>
        </a:defRPr>
      </a:lvl4pPr>
      <a:lvl5pPr algn="l" rtl="0" eaLnBrk="0" fontAlgn="base" hangingPunct="0">
        <a:spcBef>
          <a:spcPct val="0"/>
        </a:spcBef>
        <a:spcAft>
          <a:spcPct val="0"/>
        </a:spcAft>
        <a:defRPr sz="3800">
          <a:solidFill>
            <a:schemeClr val="tx2"/>
          </a:solidFill>
          <a:latin typeface="Verdana" pitchFamily="34" charset="0"/>
          <a:cs typeface="Arial" charset="0"/>
        </a:defRPr>
      </a:lvl5pPr>
      <a:lvl6pPr marL="457200" algn="l" rtl="0" fontAlgn="base">
        <a:spcBef>
          <a:spcPct val="0"/>
        </a:spcBef>
        <a:spcAft>
          <a:spcPct val="0"/>
        </a:spcAft>
        <a:defRPr sz="3800">
          <a:solidFill>
            <a:schemeClr val="tx2"/>
          </a:solidFill>
          <a:latin typeface="Verdana" pitchFamily="34" charset="0"/>
          <a:cs typeface="Arial" charset="0"/>
        </a:defRPr>
      </a:lvl6pPr>
      <a:lvl7pPr marL="914400" algn="l" rtl="0" fontAlgn="base">
        <a:spcBef>
          <a:spcPct val="0"/>
        </a:spcBef>
        <a:spcAft>
          <a:spcPct val="0"/>
        </a:spcAft>
        <a:defRPr sz="3800">
          <a:solidFill>
            <a:schemeClr val="tx2"/>
          </a:solidFill>
          <a:latin typeface="Verdana" pitchFamily="34" charset="0"/>
          <a:cs typeface="Arial" charset="0"/>
        </a:defRPr>
      </a:lvl7pPr>
      <a:lvl8pPr marL="1371600" algn="l" rtl="0" fontAlgn="base">
        <a:spcBef>
          <a:spcPct val="0"/>
        </a:spcBef>
        <a:spcAft>
          <a:spcPct val="0"/>
        </a:spcAft>
        <a:defRPr sz="3800">
          <a:solidFill>
            <a:schemeClr val="tx2"/>
          </a:solidFill>
          <a:latin typeface="Verdana" pitchFamily="34" charset="0"/>
          <a:cs typeface="Arial" charset="0"/>
        </a:defRPr>
      </a:lvl8pPr>
      <a:lvl9pPr marL="1828800" algn="l" rtl="0" fontAlgn="base">
        <a:spcBef>
          <a:spcPct val="0"/>
        </a:spcBef>
        <a:spcAft>
          <a:spcPct val="0"/>
        </a:spcAft>
        <a:defRPr sz="3800">
          <a:solidFill>
            <a:schemeClr val="tx2"/>
          </a:solidFill>
          <a:latin typeface="Verdana" pitchFamily="34" charset="0"/>
          <a:cs typeface="Arial" charset="0"/>
        </a:defRPr>
      </a:lvl9pPr>
    </p:titleStyle>
    <p:bodyStyle>
      <a:lvl1pPr marL="469900" indent="-469900" algn="l" rtl="0" eaLnBrk="0" fontAlgn="base" hangingPunct="0">
        <a:spcBef>
          <a:spcPct val="20000"/>
        </a:spcBef>
        <a:spcAft>
          <a:spcPct val="0"/>
        </a:spcAft>
        <a:buClr>
          <a:schemeClr val="accent2"/>
        </a:buClr>
        <a:buFont typeface="Wingdings" panose="05000000000000000000"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anose="05000000000000000000" pitchFamily="2" charset="2"/>
        <a:buChar char="n"/>
        <a:defRPr sz="2600">
          <a:solidFill>
            <a:schemeClr val="tx1"/>
          </a:solidFill>
          <a:latin typeface="+mn-lt"/>
          <a:cs typeface="+mn-cs"/>
        </a:defRPr>
      </a:lvl2pPr>
      <a:lvl3pPr marL="1304925" indent="-395288" algn="l" rtl="0" eaLnBrk="0" fontAlgn="base" hangingPunct="0">
        <a:spcBef>
          <a:spcPct val="20000"/>
        </a:spcBef>
        <a:spcAft>
          <a:spcPct val="0"/>
        </a:spcAft>
        <a:buClr>
          <a:schemeClr val="accent2"/>
        </a:buClr>
        <a:buFont typeface="Wingdings" panose="05000000000000000000" pitchFamily="2" charset="2"/>
        <a:buChar char="o"/>
        <a:defRPr sz="2300">
          <a:solidFill>
            <a:schemeClr val="tx1"/>
          </a:solidFill>
          <a:latin typeface="+mn-lt"/>
          <a:cs typeface="+mn-cs"/>
        </a:defRPr>
      </a:lvl3pPr>
      <a:lvl4pPr marL="1693863" indent="-387350" algn="l" rtl="0" eaLnBrk="0" fontAlgn="base" hangingPunct="0">
        <a:spcBef>
          <a:spcPct val="20000"/>
        </a:spcBef>
        <a:spcAft>
          <a:spcPct val="0"/>
        </a:spcAft>
        <a:buClr>
          <a:schemeClr val="accent2"/>
        </a:buClr>
        <a:buFont typeface="Wingdings" panose="05000000000000000000" pitchFamily="2" charset="2"/>
        <a:buChar char="n"/>
        <a:defRPr sz="2000">
          <a:solidFill>
            <a:schemeClr val="tx1"/>
          </a:solidFill>
          <a:latin typeface="+mn-lt"/>
          <a:cs typeface="+mn-cs"/>
        </a:defRPr>
      </a:lvl4pPr>
      <a:lvl5pPr marL="2093913" indent="-398463" algn="l" rtl="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97000">
              <a:schemeClr val="accent1">
                <a:lumMod val="45000"/>
                <a:lumOff val="55000"/>
              </a:schemeClr>
            </a:gs>
            <a:gs pos="100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4257" y="1383175"/>
            <a:ext cx="10515600" cy="97656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2359741"/>
            <a:ext cx="10515600" cy="381722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A18F6F-F204-42FA-84F0-705C7C316B47}" type="datetime1">
              <a:rPr lang="en-US" smtClean="0"/>
              <a:t>6/10/2017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A1EA49-DEB9-4B17-9A74-BE1D77EE1AA8}" type="slidenum">
              <a:rPr lang="en-US" smtClean="0"/>
              <a:t>‹#›</a:t>
            </a:fld>
            <a:endParaRPr lang="en-US"/>
          </a:p>
        </p:txBody>
      </p:sp>
      <p:pic>
        <p:nvPicPr>
          <p:cNvPr id="7" name="Picture 6"/>
          <p:cNvPicPr>
            <a:picLocks noChangeAspect="1"/>
          </p:cNvPicPr>
          <p:nvPr userDrawn="1"/>
        </p:nvPicPr>
        <p:blipFill>
          <a:blip r:embed="rId11"/>
          <a:stretch>
            <a:fillRect/>
          </a:stretch>
        </p:blipFill>
        <p:spPr>
          <a:xfrm>
            <a:off x="0" y="0"/>
            <a:ext cx="5396089" cy="1271689"/>
          </a:xfrm>
          <a:prstGeom prst="rect">
            <a:avLst/>
          </a:prstGeom>
        </p:spPr>
      </p:pic>
      <p:pic>
        <p:nvPicPr>
          <p:cNvPr id="8" name="Picture 7" descr="https://static.wixstatic.com/media/3221ff_be5d60872a1e4192abb09d0044aec42a.png/v1/fill/w_393,h_112,al_c,usm_0.66_1.00_0.01/3221ff_be5d60872a1e4192abb09d0044aec42a.png"/>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8860811" y="333850"/>
            <a:ext cx="2552256" cy="696437"/>
          </a:xfrm>
          <a:prstGeom prst="rect">
            <a:avLst/>
          </a:prstGeom>
          <a:noFill/>
          <a:ln>
            <a:noFill/>
          </a:ln>
        </p:spPr>
      </p:pic>
      <p:pic>
        <p:nvPicPr>
          <p:cNvPr id="9" name="Picture 8"/>
          <p:cNvPicPr/>
          <p:nvPr userDrawn="1"/>
        </p:nvPicPr>
        <p:blipFill>
          <a:blip r:embed="rId13">
            <a:extLst>
              <a:ext uri="{28A0092B-C50C-407E-A947-70E740481C1C}">
                <a14:useLocalDpi xmlns:a14="http://schemas.microsoft.com/office/drawing/2010/main" val="0"/>
              </a:ext>
            </a:extLst>
          </a:blip>
          <a:stretch>
            <a:fillRect/>
          </a:stretch>
        </p:blipFill>
        <p:spPr>
          <a:xfrm>
            <a:off x="7721601" y="333850"/>
            <a:ext cx="688622" cy="696437"/>
          </a:xfrm>
          <a:prstGeom prst="rect">
            <a:avLst/>
          </a:prstGeom>
        </p:spPr>
      </p:pic>
    </p:spTree>
    <p:extLst>
      <p:ext uri="{BB962C8B-B14F-4D97-AF65-F5344CB8AC3E}">
        <p14:creationId xmlns:p14="http://schemas.microsoft.com/office/powerpoint/2010/main" val="296122356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Lst>
  <p:hf hdr="0" ftr="0" dt="0"/>
  <p:txStyles>
    <p:titleStyle>
      <a:lvl1pPr algn="l" defTabSz="914400" rtl="0" eaLnBrk="1" latinLnBrk="0" hangingPunct="1">
        <a:lnSpc>
          <a:spcPct val="90000"/>
        </a:lnSpc>
        <a:spcBef>
          <a:spcPct val="0"/>
        </a:spcBef>
        <a:buNone/>
        <a:defRPr sz="4400" b="1" kern="1200">
          <a:solidFill>
            <a:schemeClr val="accent1">
              <a:lumMod val="50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image" Target="../media/image14.jpg&amp;ehk=XWxncWlfiIP3XU49GT78rg&amp;pid=OfficeInsert"/><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5400" dirty="0"/>
              <a:t>INTERVIEWING SKILLS AND TECHNIQUES</a:t>
            </a:r>
          </a:p>
        </p:txBody>
      </p:sp>
      <p:sp>
        <p:nvSpPr>
          <p:cNvPr id="3" name="Subtitle 2"/>
          <p:cNvSpPr>
            <a:spLocks noGrp="1"/>
          </p:cNvSpPr>
          <p:nvPr>
            <p:ph type="subTitle" idx="1"/>
          </p:nvPr>
        </p:nvSpPr>
        <p:spPr>
          <a:xfrm>
            <a:off x="1524000" y="3602037"/>
            <a:ext cx="9144000" cy="2122357"/>
          </a:xfrm>
        </p:spPr>
        <p:txBody>
          <a:bodyPr>
            <a:normAutofit lnSpcReduction="10000"/>
          </a:bodyPr>
          <a:lstStyle/>
          <a:p>
            <a:endParaRPr lang="en-US" dirty="0"/>
          </a:p>
          <a:p>
            <a:r>
              <a:rPr lang="en-US" dirty="0"/>
              <a:t>John M. Robinson (SES Retired)</a:t>
            </a:r>
          </a:p>
          <a:p>
            <a:r>
              <a:rPr lang="en-US" dirty="0"/>
              <a:t>Former Director of the Office of Civil Rights and Chief Diversity Officer</a:t>
            </a:r>
          </a:p>
          <a:p>
            <a:r>
              <a:rPr lang="en-US" dirty="0"/>
              <a:t>U.S. Department of State</a:t>
            </a:r>
          </a:p>
          <a:p>
            <a:r>
              <a:rPr lang="en-US" dirty="0"/>
              <a:t>June 14, 2017</a:t>
            </a:r>
          </a:p>
        </p:txBody>
      </p:sp>
    </p:spTree>
    <p:extLst>
      <p:ext uri="{BB962C8B-B14F-4D97-AF65-F5344CB8AC3E}">
        <p14:creationId xmlns:p14="http://schemas.microsoft.com/office/powerpoint/2010/main" val="29746637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spcBef>
                <a:spcPct val="0"/>
              </a:spcBef>
              <a:buClrTx/>
              <a:buFontTx/>
              <a:buNone/>
            </a:pPr>
            <a:fld id="{470AEEEF-4458-46A6-8DC4-8A13A4568455}" type="slidenum">
              <a:rPr lang="en-US" altLang="en-US" sz="1200"/>
              <a:pPr>
                <a:spcBef>
                  <a:spcPct val="0"/>
                </a:spcBef>
                <a:buClrTx/>
                <a:buFontTx/>
                <a:buNone/>
              </a:pPr>
              <a:t>10</a:t>
            </a:fld>
            <a:endParaRPr lang="en-US" altLang="en-US" sz="1200"/>
          </a:p>
        </p:txBody>
      </p:sp>
      <p:graphicFrame>
        <p:nvGraphicFramePr>
          <p:cNvPr id="81088" name="Group 192"/>
          <p:cNvGraphicFramePr>
            <a:graphicFrameLocks noGrp="1"/>
          </p:cNvGraphicFramePr>
          <p:nvPr>
            <p:ph type="tbl" idx="1"/>
            <p:extLst>
              <p:ext uri="{D42A27DB-BD31-4B8C-83A1-F6EECF244321}">
                <p14:modId xmlns:p14="http://schemas.microsoft.com/office/powerpoint/2010/main" val="2479898496"/>
              </p:ext>
            </p:extLst>
          </p:nvPr>
        </p:nvGraphicFramePr>
        <p:xfrm>
          <a:off x="682668" y="1481415"/>
          <a:ext cx="10960274" cy="4917736"/>
        </p:xfrm>
        <a:graphic>
          <a:graphicData uri="http://schemas.openxmlformats.org/drawingml/2006/table">
            <a:tbl>
              <a:tblPr/>
              <a:tblGrid>
                <a:gridCol w="4384109">
                  <a:extLst>
                    <a:ext uri="{9D8B030D-6E8A-4147-A177-3AD203B41FA5}">
                      <a16:colId xmlns:a16="http://schemas.microsoft.com/office/drawing/2014/main" val="20000"/>
                    </a:ext>
                  </a:extLst>
                </a:gridCol>
                <a:gridCol w="6576165">
                  <a:extLst>
                    <a:ext uri="{9D8B030D-6E8A-4147-A177-3AD203B41FA5}">
                      <a16:colId xmlns:a16="http://schemas.microsoft.com/office/drawing/2014/main" val="20001"/>
                    </a:ext>
                  </a:extLst>
                </a:gridCol>
              </a:tblGrid>
              <a:tr h="66494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200" b="1" i="0" u="none" strike="noStrike" cap="none" normalizeH="0" baseline="0" dirty="0">
                          <a:ln>
                            <a:noFill/>
                          </a:ln>
                          <a:solidFill>
                            <a:schemeClr val="tx1"/>
                          </a:solidFill>
                          <a:effectLst/>
                          <a:latin typeface="Arial" charset="0"/>
                          <a:cs typeface="Arial" charset="0"/>
                        </a:rPr>
                        <a:t>Types of Interview </a:t>
                      </a:r>
                    </a:p>
                  </a:txBody>
                  <a:tcPr marT="41566" marB="41566"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200" b="1" i="0" u="none" strike="noStrike" cap="none" normalizeH="0" baseline="0">
                          <a:ln>
                            <a:noFill/>
                          </a:ln>
                          <a:solidFill>
                            <a:schemeClr val="tx1"/>
                          </a:solidFill>
                          <a:effectLst/>
                          <a:latin typeface="Arial" charset="0"/>
                          <a:cs typeface="Arial" charset="0"/>
                        </a:rPr>
                        <a:t>How To Handle Them </a:t>
                      </a:r>
                    </a:p>
                  </a:txBody>
                  <a:tcPr marT="41566" marB="41566"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extLst>
                  <a:ext uri="{0D108BD9-81ED-4DB2-BD59-A6C34878D82A}">
                    <a16:rowId xmlns:a16="http://schemas.microsoft.com/office/drawing/2014/main" val="10000"/>
                  </a:ext>
                </a:extLst>
              </a:tr>
              <a:tr h="420999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1" i="0" u="sng" strike="noStrike" cap="none" normalizeH="0" baseline="0" dirty="0">
                          <a:ln>
                            <a:noFill/>
                          </a:ln>
                          <a:solidFill>
                            <a:schemeClr val="tx1"/>
                          </a:solidFill>
                          <a:effectLst/>
                          <a:latin typeface="Arial" charset="0"/>
                          <a:cs typeface="Arial" charset="0"/>
                        </a:rPr>
                        <a:t>BEHAVIORAL, SITUATIONAL</a:t>
                      </a:r>
                      <a:r>
                        <a:rPr kumimoji="0" lang="en-US" sz="2400" b="0" i="0" u="sng" strike="noStrike" cap="none" normalizeH="0" baseline="0" dirty="0">
                          <a:ln>
                            <a:noFill/>
                          </a:ln>
                          <a:solidFill>
                            <a:schemeClr val="tx1"/>
                          </a:solidFill>
                          <a:effectLst/>
                          <a:latin typeface="Arial" charset="0"/>
                          <a:cs typeface="Arial" charset="0"/>
                        </a:rPr>
                        <a:t> </a:t>
                      </a:r>
                    </a:p>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400" b="0" i="0" u="sng" strike="noStrike" cap="none" normalizeH="0" baseline="0" dirty="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dirty="0">
                          <a:ln>
                            <a:noFill/>
                          </a:ln>
                          <a:solidFill>
                            <a:schemeClr val="tx1"/>
                          </a:solidFill>
                          <a:effectLst/>
                          <a:latin typeface="Arial" charset="0"/>
                          <a:cs typeface="Arial" charset="0"/>
                        </a:rPr>
                        <a:t>Assessing how you would act in certain situations, behave in the role, if hired. </a:t>
                      </a:r>
                    </a:p>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br>
                        <a:rPr kumimoji="0" lang="en-US" sz="2400" b="0" i="0" u="none" strike="noStrike" cap="none" normalizeH="0" baseline="0" dirty="0">
                          <a:ln>
                            <a:noFill/>
                          </a:ln>
                          <a:solidFill>
                            <a:schemeClr val="tx1"/>
                          </a:solidFill>
                          <a:effectLst/>
                          <a:latin typeface="Arial" charset="0"/>
                          <a:cs typeface="Arial" charset="0"/>
                        </a:rPr>
                      </a:br>
                      <a:r>
                        <a:rPr kumimoji="0" lang="en-US" sz="2400" b="0" i="0" u="none" strike="noStrike" cap="none" normalizeH="0" baseline="0" dirty="0">
                          <a:ln>
                            <a:noFill/>
                          </a:ln>
                          <a:solidFill>
                            <a:schemeClr val="tx1"/>
                          </a:solidFill>
                          <a:effectLst/>
                          <a:latin typeface="Arial" charset="0"/>
                          <a:cs typeface="Arial" charset="0"/>
                        </a:rPr>
                        <a:t>Hypothetical questions. These might be about a time in your past, or asking you to imagine yourself in a future situation. </a:t>
                      </a:r>
                    </a:p>
                  </a:txBody>
                  <a:tcPr marT="41566" marB="41566"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234950" marR="0" lvl="0" indent="-234950" algn="l" defTabSz="914400" rtl="0" eaLnBrk="1" fontAlgn="base" latinLnBrk="0" hangingPunct="1">
                        <a:lnSpc>
                          <a:spcPct val="100000"/>
                        </a:lnSpc>
                        <a:spcBef>
                          <a:spcPct val="20000"/>
                        </a:spcBef>
                        <a:spcAft>
                          <a:spcPct val="0"/>
                        </a:spcAft>
                        <a:buClr>
                          <a:schemeClr val="accent2"/>
                        </a:buClr>
                        <a:buSzTx/>
                        <a:buFontTx/>
                        <a:buChar char="o"/>
                        <a:tabLst/>
                      </a:pPr>
                      <a:r>
                        <a:rPr kumimoji="0" lang="en-US" sz="2400" b="0" i="0" u="none" strike="noStrike" cap="none" normalizeH="0" baseline="0" dirty="0">
                          <a:ln>
                            <a:noFill/>
                          </a:ln>
                          <a:solidFill>
                            <a:schemeClr val="tx1"/>
                          </a:solidFill>
                          <a:effectLst/>
                          <a:latin typeface="Arial" charset="0"/>
                          <a:cs typeface="Arial" charset="0"/>
                        </a:rPr>
                        <a:t>Difficult to second-guess which questions might come u; prepare as for Structured Competency-Based Interview.</a:t>
                      </a:r>
                      <a:br>
                        <a:rPr kumimoji="0" lang="en-US" sz="2400" b="0" i="0" u="none" strike="noStrike" cap="none" normalizeH="0" baseline="0" dirty="0">
                          <a:ln>
                            <a:noFill/>
                          </a:ln>
                          <a:solidFill>
                            <a:schemeClr val="tx1"/>
                          </a:solidFill>
                          <a:effectLst/>
                          <a:latin typeface="Arial" charset="0"/>
                          <a:cs typeface="Arial" charset="0"/>
                        </a:rPr>
                      </a:br>
                      <a:r>
                        <a:rPr kumimoji="0" lang="en-US" sz="2400" b="0" i="0" u="none" strike="noStrike" cap="none" normalizeH="0" baseline="0" dirty="0">
                          <a:ln>
                            <a:noFill/>
                          </a:ln>
                          <a:solidFill>
                            <a:schemeClr val="tx1"/>
                          </a:solidFill>
                          <a:effectLst/>
                          <a:latin typeface="Arial" charset="0"/>
                          <a:cs typeface="Arial" charset="0"/>
                        </a:rPr>
                        <a:t> </a:t>
                      </a:r>
                    </a:p>
                    <a:p>
                      <a:pPr marL="234950" marR="0" lvl="0" indent="-234950" algn="l" defTabSz="914400" rtl="0" eaLnBrk="1" fontAlgn="base" latinLnBrk="0" hangingPunct="1">
                        <a:lnSpc>
                          <a:spcPct val="100000"/>
                        </a:lnSpc>
                        <a:spcBef>
                          <a:spcPct val="20000"/>
                        </a:spcBef>
                        <a:spcAft>
                          <a:spcPct val="0"/>
                        </a:spcAft>
                        <a:buClr>
                          <a:schemeClr val="accent2"/>
                        </a:buClr>
                        <a:buSzTx/>
                        <a:buFontTx/>
                        <a:buChar char="o"/>
                        <a:tabLst/>
                      </a:pPr>
                      <a:r>
                        <a:rPr kumimoji="0" lang="en-US" sz="2400" b="0" i="0" u="sng" strike="noStrike" cap="none" normalizeH="0" baseline="0" dirty="0">
                          <a:ln>
                            <a:noFill/>
                          </a:ln>
                          <a:solidFill>
                            <a:schemeClr val="tx1"/>
                          </a:solidFill>
                          <a:effectLst/>
                          <a:latin typeface="Arial" charset="0"/>
                          <a:cs typeface="Arial" charset="0"/>
                        </a:rPr>
                        <a:t>Listen to the question</a:t>
                      </a:r>
                      <a:r>
                        <a:rPr kumimoji="0" lang="en-US" sz="2400" b="0" i="0" u="none" strike="noStrike" cap="none" normalizeH="0" baseline="0" dirty="0">
                          <a:ln>
                            <a:noFill/>
                          </a:ln>
                          <a:solidFill>
                            <a:schemeClr val="tx1"/>
                          </a:solidFill>
                          <a:effectLst/>
                          <a:latin typeface="Arial" charset="0"/>
                          <a:cs typeface="Arial" charset="0"/>
                        </a:rPr>
                        <a:t>. Make sure you have understood it.  Take a moment to think about what they're looking for.</a:t>
                      </a:r>
                      <a:br>
                        <a:rPr kumimoji="0" lang="en-US" sz="2400" b="0" i="0" u="none" strike="noStrike" cap="none" normalizeH="0" baseline="0" dirty="0">
                          <a:ln>
                            <a:noFill/>
                          </a:ln>
                          <a:solidFill>
                            <a:schemeClr val="tx1"/>
                          </a:solidFill>
                          <a:effectLst/>
                          <a:latin typeface="Arial" charset="0"/>
                          <a:cs typeface="Arial" charset="0"/>
                        </a:rPr>
                      </a:br>
                      <a:endParaRPr kumimoji="0" lang="en-US" sz="2400" b="0" i="0" u="none" strike="noStrike" cap="none" normalizeH="0" baseline="0" dirty="0">
                        <a:ln>
                          <a:noFill/>
                        </a:ln>
                        <a:solidFill>
                          <a:schemeClr val="tx1"/>
                        </a:solidFill>
                        <a:effectLst/>
                        <a:latin typeface="Arial" charset="0"/>
                        <a:cs typeface="Arial" charset="0"/>
                      </a:endParaRPr>
                    </a:p>
                    <a:p>
                      <a:pPr marL="234950" marR="0" lvl="0" indent="-234950" algn="l" defTabSz="914400" rtl="0" eaLnBrk="1" fontAlgn="base" latinLnBrk="0" hangingPunct="1">
                        <a:lnSpc>
                          <a:spcPct val="100000"/>
                        </a:lnSpc>
                        <a:spcBef>
                          <a:spcPct val="20000"/>
                        </a:spcBef>
                        <a:spcAft>
                          <a:spcPct val="0"/>
                        </a:spcAft>
                        <a:buClr>
                          <a:schemeClr val="accent2"/>
                        </a:buClr>
                        <a:buSzTx/>
                        <a:buFontTx/>
                        <a:buChar char="o"/>
                        <a:tabLst/>
                      </a:pPr>
                      <a:r>
                        <a:rPr kumimoji="0" lang="en-US" sz="2400" b="0" i="0" u="none" strike="noStrike" cap="none" normalizeH="0" baseline="0" dirty="0">
                          <a:ln>
                            <a:noFill/>
                          </a:ln>
                          <a:solidFill>
                            <a:schemeClr val="tx1"/>
                          </a:solidFill>
                          <a:effectLst/>
                          <a:latin typeface="Arial" charset="0"/>
                          <a:cs typeface="Arial" charset="0"/>
                        </a:rPr>
                        <a:t>Give an honest answer, but make sure you remain positive.  If possible, back up your answer with an example. </a:t>
                      </a:r>
                    </a:p>
                  </a:txBody>
                  <a:tcPr marT="41566" marB="41566"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bl>
          </a:graphicData>
        </a:graphic>
      </p:graphicFrame>
      <p:sp>
        <p:nvSpPr>
          <p:cNvPr id="7" name="Rectangle 72"/>
          <p:cNvSpPr>
            <a:spLocks noGrp="1" noChangeArrowheads="1"/>
          </p:cNvSpPr>
          <p:nvPr>
            <p:ph type="title"/>
          </p:nvPr>
        </p:nvSpPr>
        <p:spPr>
          <a:xfrm>
            <a:off x="1524000" y="228600"/>
            <a:ext cx="3787036" cy="381000"/>
          </a:xfrm>
          <a:noFill/>
        </p:spPr>
        <p:txBody>
          <a:bodyPr anchor="ctr" anchorCtr="1">
            <a:noAutofit/>
          </a:bodyPr>
          <a:lstStyle/>
          <a:p>
            <a:pPr eaLnBrk="1" hangingPunct="1"/>
            <a:r>
              <a:rPr lang="en-US" altLang="en-US" sz="3200" b="1" dirty="0"/>
              <a:t>Types and Strategies</a:t>
            </a:r>
          </a:p>
        </p:txBody>
      </p:sp>
    </p:spTree>
    <p:extLst>
      <p:ext uri="{BB962C8B-B14F-4D97-AF65-F5344CB8AC3E}">
        <p14:creationId xmlns:p14="http://schemas.microsoft.com/office/powerpoint/2010/main" val="1424627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spcBef>
                <a:spcPct val="0"/>
              </a:spcBef>
              <a:buClrTx/>
              <a:buFontTx/>
              <a:buNone/>
            </a:pPr>
            <a:fld id="{B1C074CB-D7A0-496A-8F21-8ADB8CD9F915}" type="slidenum">
              <a:rPr lang="en-US" altLang="en-US" sz="1200"/>
              <a:pPr>
                <a:spcBef>
                  <a:spcPct val="0"/>
                </a:spcBef>
                <a:buClrTx/>
                <a:buFontTx/>
                <a:buNone/>
              </a:pPr>
              <a:t>11</a:t>
            </a:fld>
            <a:endParaRPr lang="en-US" altLang="en-US" sz="1200"/>
          </a:p>
        </p:txBody>
      </p:sp>
      <p:graphicFrame>
        <p:nvGraphicFramePr>
          <p:cNvPr id="83083" name="Group 139"/>
          <p:cNvGraphicFramePr>
            <a:graphicFrameLocks noGrp="1"/>
          </p:cNvGraphicFramePr>
          <p:nvPr>
            <p:ph type="tbl" idx="1"/>
            <p:extLst>
              <p:ext uri="{D42A27DB-BD31-4B8C-83A1-F6EECF244321}">
                <p14:modId xmlns:p14="http://schemas.microsoft.com/office/powerpoint/2010/main" val="2239233684"/>
              </p:ext>
            </p:extLst>
          </p:nvPr>
        </p:nvGraphicFramePr>
        <p:xfrm>
          <a:off x="696760" y="1460936"/>
          <a:ext cx="10646079" cy="5027546"/>
        </p:xfrm>
        <a:graphic>
          <a:graphicData uri="http://schemas.openxmlformats.org/drawingml/2006/table">
            <a:tbl>
              <a:tblPr/>
              <a:tblGrid>
                <a:gridCol w="4548778">
                  <a:extLst>
                    <a:ext uri="{9D8B030D-6E8A-4147-A177-3AD203B41FA5}">
                      <a16:colId xmlns:a16="http://schemas.microsoft.com/office/drawing/2014/main" val="20000"/>
                    </a:ext>
                  </a:extLst>
                </a:gridCol>
                <a:gridCol w="6097301">
                  <a:extLst>
                    <a:ext uri="{9D8B030D-6E8A-4147-A177-3AD203B41FA5}">
                      <a16:colId xmlns:a16="http://schemas.microsoft.com/office/drawing/2014/main" val="20001"/>
                    </a:ext>
                  </a:extLst>
                </a:gridCol>
              </a:tblGrid>
              <a:tr h="41018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1" i="0" u="none" strike="noStrike" cap="none" normalizeH="0" baseline="0">
                          <a:ln>
                            <a:noFill/>
                          </a:ln>
                          <a:solidFill>
                            <a:schemeClr val="tx1"/>
                          </a:solidFill>
                          <a:effectLst/>
                          <a:latin typeface="Arial" charset="0"/>
                          <a:cs typeface="Arial" charset="0"/>
                        </a:rPr>
                        <a:t>Types of Interview </a:t>
                      </a:r>
                    </a:p>
                  </a:txBody>
                  <a:tcPr marT="37787" marB="37787"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1" i="0" u="none" strike="noStrike" cap="none" normalizeH="0" baseline="0">
                          <a:ln>
                            <a:noFill/>
                          </a:ln>
                          <a:solidFill>
                            <a:schemeClr val="tx1"/>
                          </a:solidFill>
                          <a:effectLst/>
                          <a:latin typeface="Arial" charset="0"/>
                          <a:cs typeface="Arial" charset="0"/>
                        </a:rPr>
                        <a:t>How To Handle Them </a:t>
                      </a:r>
                    </a:p>
                  </a:txBody>
                  <a:tcPr marT="37787" marB="37787"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extLst>
                  <a:ext uri="{0D108BD9-81ED-4DB2-BD59-A6C34878D82A}">
                    <a16:rowId xmlns:a16="http://schemas.microsoft.com/office/drawing/2014/main" val="10000"/>
                  </a:ext>
                </a:extLst>
              </a:tr>
              <a:tr h="46173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1" i="0" u="sng" strike="noStrike" cap="none" normalizeH="0" baseline="0" dirty="0">
                          <a:ln>
                            <a:noFill/>
                          </a:ln>
                          <a:solidFill>
                            <a:schemeClr val="tx1"/>
                          </a:solidFill>
                          <a:effectLst/>
                          <a:latin typeface="Arial" charset="0"/>
                          <a:cs typeface="Arial" charset="0"/>
                        </a:rPr>
                        <a:t>TELEPHONE</a:t>
                      </a:r>
                      <a:r>
                        <a:rPr kumimoji="0" lang="en-US" sz="2000" b="1" i="1" u="sng" strike="noStrike" cap="none" normalizeH="0" baseline="0" dirty="0">
                          <a:ln>
                            <a:noFill/>
                          </a:ln>
                          <a:solidFill>
                            <a:schemeClr val="tx1"/>
                          </a:solidFill>
                          <a:effectLst/>
                          <a:latin typeface="Arial" charset="0"/>
                          <a:cs typeface="Arial" charset="0"/>
                        </a:rPr>
                        <a:t> </a:t>
                      </a:r>
                    </a:p>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dirty="0">
                          <a:ln>
                            <a:noFill/>
                          </a:ln>
                          <a:solidFill>
                            <a:schemeClr val="tx1"/>
                          </a:solidFill>
                          <a:effectLst/>
                          <a:latin typeface="Arial" charset="0"/>
                          <a:cs typeface="Arial" charset="0"/>
                        </a:rPr>
                        <a:t>Remote, can be first point of screening.</a:t>
                      </a:r>
                      <a:br>
                        <a:rPr kumimoji="0" lang="en-US" sz="2000" b="0" i="0" u="none" strike="noStrike" cap="none" normalizeH="0" baseline="0" dirty="0">
                          <a:ln>
                            <a:noFill/>
                          </a:ln>
                          <a:solidFill>
                            <a:schemeClr val="tx1"/>
                          </a:solidFill>
                          <a:effectLst/>
                          <a:latin typeface="Arial" charset="0"/>
                          <a:cs typeface="Arial" charset="0"/>
                        </a:rPr>
                      </a:br>
                      <a:br>
                        <a:rPr kumimoji="0" lang="en-US" sz="2000" b="0" i="0" u="none" strike="noStrike" cap="none" normalizeH="0" baseline="0" dirty="0">
                          <a:ln>
                            <a:noFill/>
                          </a:ln>
                          <a:solidFill>
                            <a:schemeClr val="tx1"/>
                          </a:solidFill>
                          <a:effectLst/>
                          <a:latin typeface="Arial" charset="0"/>
                          <a:cs typeface="Arial" charset="0"/>
                        </a:rPr>
                      </a:br>
                      <a:r>
                        <a:rPr kumimoji="0" lang="en-US" sz="2000" b="0" i="0" u="none" strike="noStrike" cap="none" normalizeH="0" baseline="0" dirty="0">
                          <a:ln>
                            <a:noFill/>
                          </a:ln>
                          <a:solidFill>
                            <a:schemeClr val="tx1"/>
                          </a:solidFill>
                          <a:effectLst/>
                          <a:latin typeface="Arial" charset="0"/>
                          <a:cs typeface="Arial" charset="0"/>
                        </a:rPr>
                        <a:t>Daunting, but actually good thing—means resume, ECQ’s impressed enough to make them want to find out more.</a:t>
                      </a:r>
                      <a:br>
                        <a:rPr kumimoji="0" lang="en-US" sz="2000" b="0" i="0" u="none" strike="noStrike" cap="none" normalizeH="0" baseline="0" dirty="0">
                          <a:ln>
                            <a:noFill/>
                          </a:ln>
                          <a:solidFill>
                            <a:schemeClr val="tx1"/>
                          </a:solidFill>
                          <a:effectLst/>
                          <a:latin typeface="Arial" charset="0"/>
                          <a:cs typeface="Arial" charset="0"/>
                        </a:rPr>
                      </a:br>
                      <a:br>
                        <a:rPr kumimoji="0" lang="en-US" sz="2000" b="0" i="0" u="none" strike="noStrike" cap="none" normalizeH="0" baseline="0" dirty="0">
                          <a:ln>
                            <a:noFill/>
                          </a:ln>
                          <a:solidFill>
                            <a:schemeClr val="tx1"/>
                          </a:solidFill>
                          <a:effectLst/>
                          <a:latin typeface="Arial" charset="0"/>
                          <a:cs typeface="Arial" charset="0"/>
                        </a:rPr>
                      </a:br>
                      <a:r>
                        <a:rPr kumimoji="0" lang="en-US" sz="2000" b="0" i="0" u="none" strike="noStrike" cap="none" normalizeH="0" baseline="0" dirty="0">
                          <a:ln>
                            <a:noFill/>
                          </a:ln>
                          <a:solidFill>
                            <a:schemeClr val="tx1"/>
                          </a:solidFill>
                          <a:effectLst/>
                          <a:latin typeface="Arial" charset="0"/>
                          <a:cs typeface="Arial" charset="0"/>
                        </a:rPr>
                        <a:t>If called to in person interview, means they're serious about you and not wasting your time. </a:t>
                      </a:r>
                    </a:p>
                  </a:txBody>
                  <a:tcPr marT="37787" marB="37787"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234950" marR="0" lvl="0" indent="-234950" algn="l" defTabSz="914400" rtl="0" eaLnBrk="1" fontAlgn="base" latinLnBrk="0" hangingPunct="1">
                        <a:lnSpc>
                          <a:spcPct val="100000"/>
                        </a:lnSpc>
                        <a:spcBef>
                          <a:spcPct val="20000"/>
                        </a:spcBef>
                        <a:spcAft>
                          <a:spcPct val="0"/>
                        </a:spcAft>
                        <a:buClr>
                          <a:schemeClr val="accent2"/>
                        </a:buClr>
                        <a:buSzTx/>
                        <a:buFontTx/>
                        <a:buChar char="o"/>
                        <a:tabLst/>
                      </a:pPr>
                      <a:r>
                        <a:rPr kumimoji="0" lang="en-US" sz="2000" b="0" i="0" u="none" strike="noStrike" cap="none" normalizeH="0" baseline="0" dirty="0">
                          <a:ln>
                            <a:noFill/>
                          </a:ln>
                          <a:solidFill>
                            <a:schemeClr val="tx1"/>
                          </a:solidFill>
                          <a:effectLst/>
                          <a:latin typeface="Arial" charset="0"/>
                          <a:cs typeface="Arial" charset="0"/>
                        </a:rPr>
                        <a:t>Prepare as you would for in person.</a:t>
                      </a:r>
                      <a:br>
                        <a:rPr kumimoji="0" lang="en-US" sz="2000" b="0" i="0" u="none" strike="noStrike" cap="none" normalizeH="0" baseline="0" dirty="0">
                          <a:ln>
                            <a:noFill/>
                          </a:ln>
                          <a:solidFill>
                            <a:schemeClr val="tx1"/>
                          </a:solidFill>
                          <a:effectLst/>
                          <a:latin typeface="Arial" charset="0"/>
                          <a:cs typeface="Arial" charset="0"/>
                        </a:rPr>
                      </a:br>
                      <a:endParaRPr kumimoji="0" lang="en-US" sz="2000" b="0" i="0" u="none" strike="noStrike" cap="none" normalizeH="0" baseline="0" dirty="0">
                        <a:ln>
                          <a:noFill/>
                        </a:ln>
                        <a:solidFill>
                          <a:schemeClr val="tx1"/>
                        </a:solidFill>
                        <a:effectLst/>
                        <a:latin typeface="Arial" charset="0"/>
                        <a:cs typeface="Arial" charset="0"/>
                      </a:endParaRPr>
                    </a:p>
                    <a:p>
                      <a:pPr marL="234950" marR="0" lvl="0" indent="-234950" algn="l" defTabSz="914400" rtl="0" eaLnBrk="1" fontAlgn="base" latinLnBrk="0" hangingPunct="1">
                        <a:lnSpc>
                          <a:spcPct val="100000"/>
                        </a:lnSpc>
                        <a:spcBef>
                          <a:spcPct val="20000"/>
                        </a:spcBef>
                        <a:spcAft>
                          <a:spcPct val="0"/>
                        </a:spcAft>
                        <a:buClr>
                          <a:schemeClr val="accent2"/>
                        </a:buClr>
                        <a:buSzTx/>
                        <a:buFontTx/>
                        <a:buChar char="o"/>
                        <a:tabLst/>
                      </a:pPr>
                      <a:r>
                        <a:rPr kumimoji="0" lang="en-US" sz="2000" b="0" i="0" u="none" strike="noStrike" cap="none" normalizeH="0" baseline="0" dirty="0">
                          <a:ln>
                            <a:noFill/>
                          </a:ln>
                          <a:solidFill>
                            <a:schemeClr val="tx1"/>
                          </a:solidFill>
                          <a:effectLst/>
                          <a:latin typeface="Arial" charset="0"/>
                          <a:cs typeface="Arial" charset="0"/>
                        </a:rPr>
                        <a:t>Dress smartly and arrange a time for the call when you're not at work and can finish without interruptions.</a:t>
                      </a:r>
                      <a:br>
                        <a:rPr kumimoji="0" lang="en-US" sz="2000" b="0" i="0" u="none" strike="noStrike" cap="none" normalizeH="0" baseline="0" dirty="0">
                          <a:ln>
                            <a:noFill/>
                          </a:ln>
                          <a:solidFill>
                            <a:schemeClr val="tx1"/>
                          </a:solidFill>
                          <a:effectLst/>
                          <a:latin typeface="Arial" charset="0"/>
                          <a:cs typeface="Arial" charset="0"/>
                        </a:rPr>
                      </a:br>
                      <a:endParaRPr kumimoji="0" lang="en-US" sz="2000" b="0" i="0" u="none" strike="noStrike" cap="none" normalizeH="0" baseline="0" dirty="0">
                        <a:ln>
                          <a:noFill/>
                        </a:ln>
                        <a:solidFill>
                          <a:schemeClr val="tx1"/>
                        </a:solidFill>
                        <a:effectLst/>
                        <a:latin typeface="Arial" charset="0"/>
                        <a:cs typeface="Arial" charset="0"/>
                      </a:endParaRPr>
                    </a:p>
                    <a:p>
                      <a:pPr marL="234950" marR="0" lvl="0" indent="-234950" algn="l" defTabSz="914400" rtl="0" eaLnBrk="1" fontAlgn="base" latinLnBrk="0" hangingPunct="1">
                        <a:lnSpc>
                          <a:spcPct val="100000"/>
                        </a:lnSpc>
                        <a:spcBef>
                          <a:spcPct val="20000"/>
                        </a:spcBef>
                        <a:spcAft>
                          <a:spcPct val="0"/>
                        </a:spcAft>
                        <a:buClr>
                          <a:schemeClr val="accent2"/>
                        </a:buClr>
                        <a:buSzTx/>
                        <a:buFontTx/>
                        <a:buChar char="o"/>
                        <a:tabLst/>
                      </a:pPr>
                      <a:r>
                        <a:rPr kumimoji="0" lang="en-US" sz="2000" b="0" i="0" u="none" strike="noStrike" cap="none" normalizeH="0" baseline="0" dirty="0">
                          <a:ln>
                            <a:noFill/>
                          </a:ln>
                          <a:solidFill>
                            <a:schemeClr val="tx1"/>
                          </a:solidFill>
                          <a:effectLst/>
                          <a:latin typeface="Arial" charset="0"/>
                          <a:cs typeface="Arial" charset="0"/>
                        </a:rPr>
                        <a:t>Be able to clearly explain why you think you're a suitable candidate.</a:t>
                      </a:r>
                      <a:br>
                        <a:rPr kumimoji="0" lang="en-US" sz="2000" b="0" i="0" u="none" strike="noStrike" cap="none" normalizeH="0" baseline="0" dirty="0">
                          <a:ln>
                            <a:noFill/>
                          </a:ln>
                          <a:solidFill>
                            <a:schemeClr val="tx1"/>
                          </a:solidFill>
                          <a:effectLst/>
                          <a:latin typeface="Arial" charset="0"/>
                          <a:cs typeface="Arial" charset="0"/>
                        </a:rPr>
                      </a:br>
                      <a:endParaRPr kumimoji="0" lang="en-US" sz="2000" b="0" i="0" u="none" strike="noStrike" cap="none" normalizeH="0" baseline="0" dirty="0">
                        <a:ln>
                          <a:noFill/>
                        </a:ln>
                        <a:solidFill>
                          <a:schemeClr val="tx1"/>
                        </a:solidFill>
                        <a:effectLst/>
                        <a:latin typeface="Arial" charset="0"/>
                        <a:cs typeface="Arial" charset="0"/>
                      </a:endParaRPr>
                    </a:p>
                    <a:p>
                      <a:pPr marL="234950" marR="0" lvl="0" indent="-234950" algn="l" defTabSz="914400" rtl="0" eaLnBrk="1" fontAlgn="base" latinLnBrk="0" hangingPunct="1">
                        <a:lnSpc>
                          <a:spcPct val="100000"/>
                        </a:lnSpc>
                        <a:spcBef>
                          <a:spcPct val="20000"/>
                        </a:spcBef>
                        <a:spcAft>
                          <a:spcPct val="0"/>
                        </a:spcAft>
                        <a:buClr>
                          <a:schemeClr val="accent2"/>
                        </a:buClr>
                        <a:buSzTx/>
                        <a:buFontTx/>
                        <a:buChar char="o"/>
                        <a:tabLst/>
                      </a:pPr>
                      <a:r>
                        <a:rPr kumimoji="0" lang="en-US" sz="2000" b="0" i="0" u="none" strike="noStrike" cap="none" normalizeH="0" baseline="0" dirty="0">
                          <a:ln>
                            <a:noFill/>
                          </a:ln>
                          <a:solidFill>
                            <a:schemeClr val="tx1"/>
                          </a:solidFill>
                          <a:effectLst/>
                          <a:latin typeface="Arial" charset="0"/>
                          <a:cs typeface="Arial" charset="0"/>
                        </a:rPr>
                        <a:t>Pay attention to tone of voice.</a:t>
                      </a:r>
                      <a:br>
                        <a:rPr kumimoji="0" lang="en-US" sz="2000" b="0" i="0" u="none" strike="noStrike" cap="none" normalizeH="0" baseline="0" dirty="0">
                          <a:ln>
                            <a:noFill/>
                          </a:ln>
                          <a:solidFill>
                            <a:schemeClr val="tx1"/>
                          </a:solidFill>
                          <a:effectLst/>
                          <a:latin typeface="Arial" charset="0"/>
                          <a:cs typeface="Arial" charset="0"/>
                        </a:rPr>
                      </a:br>
                      <a:endParaRPr kumimoji="0" lang="en-US" sz="2000" b="0" i="0" u="none" strike="noStrike" cap="none" normalizeH="0" baseline="0" dirty="0">
                        <a:ln>
                          <a:noFill/>
                        </a:ln>
                        <a:solidFill>
                          <a:schemeClr val="tx1"/>
                        </a:solidFill>
                        <a:effectLst/>
                        <a:latin typeface="Arial" charset="0"/>
                        <a:cs typeface="Arial" charset="0"/>
                      </a:endParaRPr>
                    </a:p>
                    <a:p>
                      <a:pPr marL="234950" marR="0" lvl="0" indent="-234950" algn="l" defTabSz="914400" rtl="0" eaLnBrk="1" fontAlgn="base" latinLnBrk="0" hangingPunct="1">
                        <a:lnSpc>
                          <a:spcPct val="100000"/>
                        </a:lnSpc>
                        <a:spcBef>
                          <a:spcPct val="20000"/>
                        </a:spcBef>
                        <a:spcAft>
                          <a:spcPct val="0"/>
                        </a:spcAft>
                        <a:buClr>
                          <a:schemeClr val="accent2"/>
                        </a:buClr>
                        <a:buSzTx/>
                        <a:buFontTx/>
                        <a:buChar char="o"/>
                        <a:tabLst/>
                      </a:pPr>
                      <a:r>
                        <a:rPr kumimoji="0" lang="en-US" sz="2000" b="0" i="0" u="none" strike="noStrike" cap="none" normalizeH="0" baseline="0" dirty="0">
                          <a:ln>
                            <a:noFill/>
                          </a:ln>
                          <a:solidFill>
                            <a:schemeClr val="tx1"/>
                          </a:solidFill>
                          <a:effectLst/>
                          <a:latin typeface="Arial" charset="0"/>
                          <a:cs typeface="Arial" charset="0"/>
                        </a:rPr>
                        <a:t>Make sure to focus on interviewer, don't get distracted by other things in room. </a:t>
                      </a:r>
                    </a:p>
                  </a:txBody>
                  <a:tcPr marT="37787" marB="37787"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
        <p:nvSpPr>
          <p:cNvPr id="7" name="Rectangle 72"/>
          <p:cNvSpPr>
            <a:spLocks noGrp="1" noChangeArrowheads="1"/>
          </p:cNvSpPr>
          <p:nvPr>
            <p:ph type="title"/>
          </p:nvPr>
        </p:nvSpPr>
        <p:spPr>
          <a:xfrm>
            <a:off x="1524000" y="228600"/>
            <a:ext cx="3787036" cy="381000"/>
          </a:xfrm>
          <a:noFill/>
        </p:spPr>
        <p:txBody>
          <a:bodyPr anchor="ctr" anchorCtr="1">
            <a:noAutofit/>
          </a:bodyPr>
          <a:lstStyle/>
          <a:p>
            <a:pPr eaLnBrk="1" hangingPunct="1"/>
            <a:r>
              <a:rPr lang="en-US" altLang="en-US" sz="3200" b="1" dirty="0"/>
              <a:t>Types and Strategies</a:t>
            </a:r>
          </a:p>
        </p:txBody>
      </p:sp>
    </p:spTree>
    <p:extLst>
      <p:ext uri="{BB962C8B-B14F-4D97-AF65-F5344CB8AC3E}">
        <p14:creationId xmlns:p14="http://schemas.microsoft.com/office/powerpoint/2010/main" val="3704969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spcBef>
                <a:spcPct val="0"/>
              </a:spcBef>
              <a:buClrTx/>
              <a:buFontTx/>
              <a:buNone/>
            </a:pPr>
            <a:fld id="{B1C074CB-D7A0-496A-8F21-8ADB8CD9F915}" type="slidenum">
              <a:rPr lang="en-US" altLang="en-US" sz="1200"/>
              <a:pPr>
                <a:spcBef>
                  <a:spcPct val="0"/>
                </a:spcBef>
                <a:buClrTx/>
                <a:buFontTx/>
                <a:buNone/>
              </a:pPr>
              <a:t>12</a:t>
            </a:fld>
            <a:endParaRPr lang="en-US" altLang="en-US" sz="1200"/>
          </a:p>
        </p:txBody>
      </p:sp>
      <p:graphicFrame>
        <p:nvGraphicFramePr>
          <p:cNvPr id="83083" name="Group 139"/>
          <p:cNvGraphicFramePr>
            <a:graphicFrameLocks noGrp="1"/>
          </p:cNvGraphicFramePr>
          <p:nvPr>
            <p:ph type="tbl" idx="1"/>
            <p:extLst>
              <p:ext uri="{D42A27DB-BD31-4B8C-83A1-F6EECF244321}">
                <p14:modId xmlns:p14="http://schemas.microsoft.com/office/powerpoint/2010/main" val="1431055799"/>
              </p:ext>
            </p:extLst>
          </p:nvPr>
        </p:nvGraphicFramePr>
        <p:xfrm>
          <a:off x="588723" y="1671182"/>
          <a:ext cx="10841277" cy="5044912"/>
        </p:xfrm>
        <a:graphic>
          <a:graphicData uri="http://schemas.openxmlformats.org/drawingml/2006/table">
            <a:tbl>
              <a:tblPr/>
              <a:tblGrid>
                <a:gridCol w="4632182">
                  <a:extLst>
                    <a:ext uri="{9D8B030D-6E8A-4147-A177-3AD203B41FA5}">
                      <a16:colId xmlns:a16="http://schemas.microsoft.com/office/drawing/2014/main" val="20000"/>
                    </a:ext>
                  </a:extLst>
                </a:gridCol>
                <a:gridCol w="6209095">
                  <a:extLst>
                    <a:ext uri="{9D8B030D-6E8A-4147-A177-3AD203B41FA5}">
                      <a16:colId xmlns:a16="http://schemas.microsoft.com/office/drawing/2014/main" val="20001"/>
                    </a:ext>
                  </a:extLst>
                </a:gridCol>
              </a:tblGrid>
              <a:tr h="7106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1" i="0" u="none" strike="noStrike" cap="none" normalizeH="0" baseline="0">
                          <a:ln>
                            <a:noFill/>
                          </a:ln>
                          <a:solidFill>
                            <a:schemeClr val="tx1"/>
                          </a:solidFill>
                          <a:effectLst/>
                          <a:latin typeface="Arial" charset="0"/>
                          <a:cs typeface="Arial" charset="0"/>
                        </a:rPr>
                        <a:t>Types of Interview </a:t>
                      </a:r>
                    </a:p>
                  </a:txBody>
                  <a:tcPr marT="45723" marB="45723"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1" i="0" u="none" strike="noStrike" cap="none" normalizeH="0" baseline="0">
                          <a:ln>
                            <a:noFill/>
                          </a:ln>
                          <a:solidFill>
                            <a:schemeClr val="tx1"/>
                          </a:solidFill>
                          <a:effectLst/>
                          <a:latin typeface="Arial" charset="0"/>
                          <a:cs typeface="Arial" charset="0"/>
                        </a:rPr>
                        <a:t>How To Handle Them </a:t>
                      </a:r>
                    </a:p>
                  </a:txBody>
                  <a:tcPr marT="45723" marB="45723"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extLst>
                  <a:ext uri="{0D108BD9-81ED-4DB2-BD59-A6C34878D82A}">
                    <a16:rowId xmlns:a16="http://schemas.microsoft.com/office/drawing/2014/main" val="10000"/>
                  </a:ext>
                </a:extLst>
              </a:tr>
              <a:tr h="381855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1" i="0" u="sng" strike="noStrike" cap="none" normalizeH="0" baseline="0" dirty="0">
                          <a:ln>
                            <a:noFill/>
                          </a:ln>
                          <a:solidFill>
                            <a:schemeClr val="tx1"/>
                          </a:solidFill>
                          <a:effectLst/>
                          <a:latin typeface="Arial" charset="0"/>
                          <a:cs typeface="Arial" charset="0"/>
                        </a:rPr>
                        <a:t>PANEL</a:t>
                      </a:r>
                      <a:r>
                        <a:rPr kumimoji="0" lang="en-US" sz="2400" b="0" i="0" u="sng" strike="noStrike" cap="none" normalizeH="0" baseline="0" dirty="0">
                          <a:ln>
                            <a:noFill/>
                          </a:ln>
                          <a:solidFill>
                            <a:schemeClr val="tx1"/>
                          </a:solidFill>
                          <a:effectLst/>
                          <a:latin typeface="Arial" charset="0"/>
                          <a:cs typeface="Arial" charset="0"/>
                        </a:rPr>
                        <a:t> </a:t>
                      </a:r>
                      <a:br>
                        <a:rPr kumimoji="0" lang="en-US" sz="2400" b="0" i="0" u="sng" strike="noStrike" cap="none" normalizeH="0" baseline="0" dirty="0">
                          <a:ln>
                            <a:noFill/>
                          </a:ln>
                          <a:solidFill>
                            <a:schemeClr val="tx1"/>
                          </a:solidFill>
                          <a:effectLst/>
                          <a:latin typeface="Arial" charset="0"/>
                          <a:cs typeface="Arial" charset="0"/>
                        </a:rPr>
                      </a:br>
                      <a:endParaRPr kumimoji="0" lang="en-US" sz="2400" b="0" i="0" u="sng" strike="noStrike" cap="none" normalizeH="0" baseline="0" dirty="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dirty="0">
                          <a:ln>
                            <a:noFill/>
                          </a:ln>
                          <a:solidFill>
                            <a:schemeClr val="tx1"/>
                          </a:solidFill>
                          <a:effectLst/>
                          <a:latin typeface="Arial" charset="0"/>
                          <a:cs typeface="Arial" charset="0"/>
                        </a:rPr>
                        <a:t>Want candidates seen by number of managers, peers—candidate meets interviewers at once.</a:t>
                      </a:r>
                    </a:p>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400" b="0" i="0" u="none" strike="noStrike" cap="none" normalizeH="0" baseline="0" dirty="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dirty="0">
                          <a:ln>
                            <a:noFill/>
                          </a:ln>
                          <a:solidFill>
                            <a:schemeClr val="tx1"/>
                          </a:solidFill>
                          <a:effectLst/>
                          <a:latin typeface="Arial" charset="0"/>
                          <a:cs typeface="Arial" charset="0"/>
                        </a:rPr>
                        <a:t>May play "Good Cop/Bad Cop” where one is aggressive and another sympathetic to see how you perform under stress. </a:t>
                      </a:r>
                    </a:p>
                  </a:txBody>
                  <a:tcPr marT="45723" marB="45723"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234950" marR="0" lvl="0" indent="-234950" algn="l" defTabSz="914400" rtl="0" eaLnBrk="1" fontAlgn="base" latinLnBrk="0" hangingPunct="1">
                        <a:lnSpc>
                          <a:spcPct val="100000"/>
                        </a:lnSpc>
                        <a:spcBef>
                          <a:spcPct val="20000"/>
                        </a:spcBef>
                        <a:spcAft>
                          <a:spcPct val="0"/>
                        </a:spcAft>
                        <a:buClr>
                          <a:schemeClr val="accent2"/>
                        </a:buClr>
                        <a:buSzTx/>
                        <a:buFontTx/>
                        <a:buChar char="o"/>
                        <a:tabLst/>
                      </a:pPr>
                      <a:r>
                        <a:rPr kumimoji="0" lang="en-US" sz="2400" b="0" i="0" u="none" strike="noStrike" cap="none" normalizeH="0" baseline="0" dirty="0">
                          <a:ln>
                            <a:noFill/>
                          </a:ln>
                          <a:solidFill>
                            <a:schemeClr val="tx1"/>
                          </a:solidFill>
                          <a:effectLst/>
                          <a:latin typeface="Arial" charset="0"/>
                          <a:cs typeface="Arial" charset="0"/>
                        </a:rPr>
                        <a:t>Prepare as for a 1:1 interview. Don't let multiple interviewers stress you out.</a:t>
                      </a:r>
                      <a:br>
                        <a:rPr kumimoji="0" lang="en-US" sz="2400" b="0" i="0" u="none" strike="noStrike" cap="none" normalizeH="0" baseline="0" dirty="0">
                          <a:ln>
                            <a:noFill/>
                          </a:ln>
                          <a:solidFill>
                            <a:schemeClr val="tx1"/>
                          </a:solidFill>
                          <a:effectLst/>
                          <a:latin typeface="Arial" charset="0"/>
                          <a:cs typeface="Arial" charset="0"/>
                        </a:rPr>
                      </a:br>
                      <a:endParaRPr kumimoji="0" lang="en-US" sz="2400" b="0" i="0" u="none" strike="noStrike" cap="none" normalizeH="0" baseline="0" dirty="0">
                        <a:ln>
                          <a:noFill/>
                        </a:ln>
                        <a:solidFill>
                          <a:schemeClr val="tx1"/>
                        </a:solidFill>
                        <a:effectLst/>
                        <a:latin typeface="Arial" charset="0"/>
                        <a:cs typeface="Arial" charset="0"/>
                      </a:endParaRPr>
                    </a:p>
                    <a:p>
                      <a:pPr marL="234950" marR="0" lvl="0" indent="-234950" algn="l" defTabSz="914400" rtl="0" eaLnBrk="1" fontAlgn="base" latinLnBrk="0" hangingPunct="1">
                        <a:lnSpc>
                          <a:spcPct val="100000"/>
                        </a:lnSpc>
                        <a:spcBef>
                          <a:spcPct val="20000"/>
                        </a:spcBef>
                        <a:spcAft>
                          <a:spcPct val="0"/>
                        </a:spcAft>
                        <a:buClr>
                          <a:schemeClr val="accent2"/>
                        </a:buClr>
                        <a:buSzTx/>
                        <a:buFontTx/>
                        <a:buChar char="o"/>
                        <a:tabLst/>
                      </a:pPr>
                      <a:r>
                        <a:rPr kumimoji="0" lang="en-US" sz="2400" b="0" i="0" u="none" strike="noStrike" cap="none" normalizeH="0" baseline="0" dirty="0">
                          <a:ln>
                            <a:noFill/>
                          </a:ln>
                          <a:solidFill>
                            <a:schemeClr val="tx1"/>
                          </a:solidFill>
                          <a:effectLst/>
                          <a:latin typeface="Arial" charset="0"/>
                          <a:cs typeface="Arial" charset="0"/>
                        </a:rPr>
                        <a:t>Focus on person who asked the question, </a:t>
                      </a:r>
                      <a:r>
                        <a:rPr kumimoji="0" lang="en-US" sz="2400" b="0" i="1" u="none" strike="noStrike" cap="none" normalizeH="0" baseline="0" dirty="0">
                          <a:ln>
                            <a:noFill/>
                          </a:ln>
                          <a:solidFill>
                            <a:schemeClr val="tx1"/>
                          </a:solidFill>
                          <a:effectLst/>
                          <a:latin typeface="Arial" charset="0"/>
                          <a:cs typeface="Arial" charset="0"/>
                        </a:rPr>
                        <a:t>but make good eye contact with all interviewers</a:t>
                      </a:r>
                      <a:r>
                        <a:rPr kumimoji="0" lang="en-US" sz="2400" b="0" i="0" u="none" strike="noStrike" cap="none" normalizeH="0" baseline="0" dirty="0">
                          <a:ln>
                            <a:noFill/>
                          </a:ln>
                          <a:solidFill>
                            <a:schemeClr val="tx1"/>
                          </a:solidFill>
                          <a:effectLst/>
                          <a:latin typeface="Arial" charset="0"/>
                          <a:cs typeface="Arial" charset="0"/>
                        </a:rPr>
                        <a:t>.</a:t>
                      </a:r>
                      <a:br>
                        <a:rPr kumimoji="0" lang="en-US" sz="2400" b="0" i="0" u="none" strike="noStrike" cap="none" normalizeH="0" baseline="0" dirty="0">
                          <a:ln>
                            <a:noFill/>
                          </a:ln>
                          <a:solidFill>
                            <a:schemeClr val="tx1"/>
                          </a:solidFill>
                          <a:effectLst/>
                          <a:latin typeface="Arial" charset="0"/>
                          <a:cs typeface="Arial" charset="0"/>
                        </a:rPr>
                      </a:br>
                      <a:endParaRPr kumimoji="0" lang="en-US" sz="2400" b="0" i="0" u="none" strike="noStrike" cap="none" normalizeH="0" baseline="0" dirty="0">
                        <a:ln>
                          <a:noFill/>
                        </a:ln>
                        <a:solidFill>
                          <a:schemeClr val="tx1"/>
                        </a:solidFill>
                        <a:effectLst/>
                        <a:latin typeface="Arial" charset="0"/>
                        <a:cs typeface="Arial" charset="0"/>
                      </a:endParaRPr>
                    </a:p>
                    <a:p>
                      <a:pPr marL="234950" marR="0" lvl="0" indent="-234950" algn="l" defTabSz="914400" rtl="0" eaLnBrk="1" fontAlgn="base" latinLnBrk="0" hangingPunct="1">
                        <a:lnSpc>
                          <a:spcPct val="100000"/>
                        </a:lnSpc>
                        <a:spcBef>
                          <a:spcPct val="20000"/>
                        </a:spcBef>
                        <a:spcAft>
                          <a:spcPct val="0"/>
                        </a:spcAft>
                        <a:buClr>
                          <a:schemeClr val="accent2"/>
                        </a:buClr>
                        <a:buSzTx/>
                        <a:buFontTx/>
                        <a:buChar char="o"/>
                        <a:tabLst/>
                      </a:pPr>
                      <a:r>
                        <a:rPr kumimoji="0" lang="en-US" sz="2400" b="0" i="0" u="none" strike="noStrike" cap="none" normalizeH="0" baseline="0" dirty="0">
                          <a:ln>
                            <a:noFill/>
                          </a:ln>
                          <a:solidFill>
                            <a:schemeClr val="tx1"/>
                          </a:solidFill>
                          <a:effectLst/>
                          <a:latin typeface="Arial" charset="0"/>
                          <a:cs typeface="Arial" charset="0"/>
                        </a:rPr>
                        <a:t>Don't be put off if one seems grumpy, but also don't be lulled into false sense of security if one seems very friendly. </a:t>
                      </a:r>
                    </a:p>
                  </a:txBody>
                  <a:tcPr marT="45723" marB="45723"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bl>
          </a:graphicData>
        </a:graphic>
      </p:graphicFrame>
      <p:sp>
        <p:nvSpPr>
          <p:cNvPr id="7" name="Rectangle 72"/>
          <p:cNvSpPr>
            <a:spLocks noGrp="1" noChangeArrowheads="1"/>
          </p:cNvSpPr>
          <p:nvPr>
            <p:ph type="title"/>
          </p:nvPr>
        </p:nvSpPr>
        <p:spPr>
          <a:xfrm>
            <a:off x="1524000" y="228600"/>
            <a:ext cx="3787036" cy="381000"/>
          </a:xfrm>
          <a:noFill/>
        </p:spPr>
        <p:txBody>
          <a:bodyPr anchor="ctr" anchorCtr="1">
            <a:noAutofit/>
          </a:bodyPr>
          <a:lstStyle/>
          <a:p>
            <a:pPr eaLnBrk="1" hangingPunct="1"/>
            <a:r>
              <a:rPr lang="en-US" altLang="en-US" sz="3200" b="1" dirty="0"/>
              <a:t>Types and Strategies</a:t>
            </a:r>
          </a:p>
        </p:txBody>
      </p:sp>
    </p:spTree>
    <p:extLst>
      <p:ext uri="{BB962C8B-B14F-4D97-AF65-F5344CB8AC3E}">
        <p14:creationId xmlns:p14="http://schemas.microsoft.com/office/powerpoint/2010/main" val="25891859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spcBef>
                <a:spcPct val="0"/>
              </a:spcBef>
              <a:buClrTx/>
              <a:buFontTx/>
              <a:buNone/>
            </a:pPr>
            <a:fld id="{84C24BD6-9118-4627-AF4B-660EE526858C}" type="slidenum">
              <a:rPr lang="en-US" altLang="en-US" sz="1200"/>
              <a:pPr>
                <a:spcBef>
                  <a:spcPct val="0"/>
                </a:spcBef>
                <a:buClrTx/>
                <a:buFontTx/>
                <a:buNone/>
              </a:pPr>
              <a:t>13</a:t>
            </a:fld>
            <a:endParaRPr lang="en-US" altLang="en-US" sz="1200"/>
          </a:p>
        </p:txBody>
      </p:sp>
      <p:sp>
        <p:nvSpPr>
          <p:cNvPr id="14339" name="Rectangle 2"/>
          <p:cNvSpPr>
            <a:spLocks noGrp="1" noChangeArrowheads="1"/>
          </p:cNvSpPr>
          <p:nvPr>
            <p:ph type="body" idx="1"/>
          </p:nvPr>
        </p:nvSpPr>
        <p:spPr>
          <a:xfrm>
            <a:off x="751562" y="2987458"/>
            <a:ext cx="10371550" cy="2756118"/>
          </a:xfrm>
        </p:spPr>
        <p:txBody>
          <a:bodyPr>
            <a:normAutofit fontScale="92500" lnSpcReduction="10000"/>
          </a:bodyPr>
          <a:lstStyle/>
          <a:p>
            <a:pPr eaLnBrk="1" hangingPunct="1">
              <a:lnSpc>
                <a:spcPct val="80000"/>
              </a:lnSpc>
              <a:buFont typeface="Wingdings" panose="05000000000000000000" pitchFamily="2" charset="2"/>
              <a:buChar char="q"/>
            </a:pPr>
            <a:r>
              <a:rPr lang="en-US" altLang="en-US" sz="2400" dirty="0">
                <a:latin typeface="Arial" panose="020B0604020202020204" pitchFamily="34" charset="0"/>
              </a:rPr>
              <a:t>Leading Change</a:t>
            </a:r>
            <a:br>
              <a:rPr lang="en-US" altLang="en-US" sz="2400" dirty="0">
                <a:latin typeface="Arial" panose="020B0604020202020204" pitchFamily="34" charset="0"/>
              </a:rPr>
            </a:br>
            <a:endParaRPr lang="en-US" altLang="en-US" sz="2400" dirty="0">
              <a:latin typeface="Arial" panose="020B0604020202020204" pitchFamily="34" charset="0"/>
            </a:endParaRPr>
          </a:p>
          <a:p>
            <a:pPr eaLnBrk="1" hangingPunct="1">
              <a:lnSpc>
                <a:spcPct val="80000"/>
              </a:lnSpc>
              <a:buFont typeface="Wingdings" panose="05000000000000000000" pitchFamily="2" charset="2"/>
              <a:buChar char="q"/>
            </a:pPr>
            <a:r>
              <a:rPr lang="en-US" altLang="en-US" sz="2400" dirty="0">
                <a:latin typeface="Arial" panose="020B0604020202020204" pitchFamily="34" charset="0"/>
              </a:rPr>
              <a:t>Leading People</a:t>
            </a:r>
            <a:br>
              <a:rPr lang="en-US" altLang="en-US" sz="2400" dirty="0">
                <a:latin typeface="Arial" panose="020B0604020202020204" pitchFamily="34" charset="0"/>
              </a:rPr>
            </a:br>
            <a:endParaRPr lang="en-US" altLang="en-US" sz="2400" dirty="0">
              <a:latin typeface="Arial" panose="020B0604020202020204" pitchFamily="34" charset="0"/>
            </a:endParaRPr>
          </a:p>
          <a:p>
            <a:pPr eaLnBrk="1" hangingPunct="1">
              <a:lnSpc>
                <a:spcPct val="80000"/>
              </a:lnSpc>
              <a:buFont typeface="Wingdings" panose="05000000000000000000" pitchFamily="2" charset="2"/>
              <a:buChar char="q"/>
            </a:pPr>
            <a:r>
              <a:rPr lang="en-US" altLang="en-US" sz="2400" dirty="0">
                <a:latin typeface="Arial" panose="020B0604020202020204" pitchFamily="34" charset="0"/>
              </a:rPr>
              <a:t>Results-Driven</a:t>
            </a:r>
            <a:br>
              <a:rPr lang="en-US" altLang="en-US" sz="2400" dirty="0">
                <a:latin typeface="Arial" panose="020B0604020202020204" pitchFamily="34" charset="0"/>
              </a:rPr>
            </a:br>
            <a:endParaRPr lang="en-US" altLang="en-US" sz="2400" dirty="0">
              <a:latin typeface="Arial" panose="020B0604020202020204" pitchFamily="34" charset="0"/>
            </a:endParaRPr>
          </a:p>
          <a:p>
            <a:pPr eaLnBrk="1" hangingPunct="1">
              <a:lnSpc>
                <a:spcPct val="80000"/>
              </a:lnSpc>
              <a:buFont typeface="Wingdings" panose="05000000000000000000" pitchFamily="2" charset="2"/>
              <a:buChar char="q"/>
            </a:pPr>
            <a:r>
              <a:rPr lang="en-US" altLang="en-US" sz="2400" dirty="0">
                <a:latin typeface="Arial" panose="020B0604020202020204" pitchFamily="34" charset="0"/>
              </a:rPr>
              <a:t>Business Acumen</a:t>
            </a:r>
            <a:br>
              <a:rPr lang="en-US" altLang="en-US" sz="2400" dirty="0">
                <a:latin typeface="Arial" panose="020B0604020202020204" pitchFamily="34" charset="0"/>
              </a:rPr>
            </a:br>
            <a:endParaRPr lang="en-US" altLang="en-US" sz="2400" dirty="0">
              <a:latin typeface="Arial" panose="020B0604020202020204" pitchFamily="34" charset="0"/>
            </a:endParaRPr>
          </a:p>
          <a:p>
            <a:pPr eaLnBrk="1" hangingPunct="1">
              <a:lnSpc>
                <a:spcPct val="80000"/>
              </a:lnSpc>
              <a:buFont typeface="Wingdings" panose="05000000000000000000" pitchFamily="2" charset="2"/>
              <a:buChar char="q"/>
            </a:pPr>
            <a:r>
              <a:rPr lang="en-US" altLang="en-US" sz="2400" dirty="0">
                <a:latin typeface="Arial" panose="020B0604020202020204" pitchFamily="34" charset="0"/>
              </a:rPr>
              <a:t>Building Coalitions/Communications</a:t>
            </a:r>
          </a:p>
        </p:txBody>
      </p:sp>
      <p:sp>
        <p:nvSpPr>
          <p:cNvPr id="14340" name="Rectangle 3"/>
          <p:cNvSpPr>
            <a:spLocks noGrp="1" noChangeArrowheads="1"/>
          </p:cNvSpPr>
          <p:nvPr>
            <p:ph type="title"/>
          </p:nvPr>
        </p:nvSpPr>
        <p:spPr>
          <a:xfrm>
            <a:off x="1064712" y="1578279"/>
            <a:ext cx="9319365" cy="1064713"/>
          </a:xfrm>
          <a:solidFill>
            <a:schemeClr val="bg1"/>
          </a:solidFill>
        </p:spPr>
        <p:txBody>
          <a:bodyPr anchor="ctr" anchorCtr="1">
            <a:normAutofit/>
          </a:bodyPr>
          <a:lstStyle/>
          <a:p>
            <a:pPr algn="ctr" eaLnBrk="1" hangingPunct="1"/>
            <a:r>
              <a:rPr lang="en-US" altLang="en-US" sz="3200" i="1" dirty="0">
                <a:solidFill>
                  <a:srgbClr val="FF0000"/>
                </a:solidFill>
              </a:rPr>
              <a:t>ECQs Can Show Up in Both Competency-Based and Behavioral Interviews</a:t>
            </a:r>
          </a:p>
        </p:txBody>
      </p:sp>
      <p:sp>
        <p:nvSpPr>
          <p:cNvPr id="14341" name="Text Box 5"/>
          <p:cNvSpPr txBox="1">
            <a:spLocks noChangeArrowheads="1"/>
          </p:cNvSpPr>
          <p:nvPr/>
        </p:nvSpPr>
        <p:spPr bwMode="auto">
          <a:xfrm>
            <a:off x="6788063" y="2987458"/>
            <a:ext cx="3733800" cy="2031325"/>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lgn="ctr">
              <a:spcBef>
                <a:spcPct val="50000"/>
              </a:spcBef>
              <a:buClrTx/>
              <a:buFontTx/>
              <a:buNone/>
            </a:pPr>
            <a:r>
              <a:rPr lang="en-US" altLang="en-US" sz="2800" b="1" dirty="0"/>
              <a:t>WHAT IS YOUR STORY?</a:t>
            </a:r>
          </a:p>
          <a:p>
            <a:pPr algn="ctr">
              <a:spcBef>
                <a:spcPct val="50000"/>
              </a:spcBef>
              <a:buClrTx/>
              <a:buFontTx/>
              <a:buNone/>
            </a:pPr>
            <a:r>
              <a:rPr lang="en-US" altLang="en-US" sz="2800" b="1" dirty="0"/>
              <a:t>WHAT ARE YOUR STORIES???</a:t>
            </a:r>
          </a:p>
        </p:txBody>
      </p:sp>
      <p:sp>
        <p:nvSpPr>
          <p:cNvPr id="6" name="Rectangle 72"/>
          <p:cNvSpPr txBox="1">
            <a:spLocks noChangeArrowheads="1"/>
          </p:cNvSpPr>
          <p:nvPr/>
        </p:nvSpPr>
        <p:spPr>
          <a:xfrm>
            <a:off x="1524000" y="228600"/>
            <a:ext cx="3787036" cy="381000"/>
          </a:xfrm>
          <a:prstGeom prst="rect">
            <a:avLst/>
          </a:prstGeom>
          <a:noFill/>
        </p:spPr>
        <p:txBody>
          <a:bodyPr vert="horz" lIns="91440" tIns="45720" rIns="91440" bIns="45720" rtlCol="0" anchor="ctr" anchorCtr="1">
            <a:noAutofit/>
          </a:bodyPr>
          <a:lstStyle>
            <a:lvl1pPr algn="l" defTabSz="914400" rtl="0" eaLnBrk="1" latinLnBrk="0" hangingPunct="1">
              <a:lnSpc>
                <a:spcPct val="90000"/>
              </a:lnSpc>
              <a:spcBef>
                <a:spcPct val="0"/>
              </a:spcBef>
              <a:buNone/>
              <a:defRPr sz="4400" b="1" kern="1200">
                <a:solidFill>
                  <a:schemeClr val="accent1">
                    <a:lumMod val="50000"/>
                  </a:schemeClr>
                </a:solidFill>
                <a:latin typeface="+mj-lt"/>
                <a:ea typeface="+mj-ea"/>
                <a:cs typeface="+mj-cs"/>
              </a:defRPr>
            </a:lvl1pPr>
          </a:lstStyle>
          <a:p>
            <a:r>
              <a:rPr lang="en-US" altLang="en-US" sz="3200" dirty="0"/>
              <a:t>For SES Interviews</a:t>
            </a:r>
          </a:p>
        </p:txBody>
      </p:sp>
    </p:spTree>
    <p:extLst>
      <p:ext uri="{BB962C8B-B14F-4D97-AF65-F5344CB8AC3E}">
        <p14:creationId xmlns:p14="http://schemas.microsoft.com/office/powerpoint/2010/main" val="5768840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spcBef>
                <a:spcPct val="0"/>
              </a:spcBef>
              <a:buClrTx/>
              <a:buFontTx/>
              <a:buNone/>
            </a:pPr>
            <a:fld id="{4DED4F29-0369-437B-B50A-B5066B678FE3}" type="slidenum">
              <a:rPr lang="en-US" altLang="en-US" sz="1200"/>
              <a:pPr>
                <a:spcBef>
                  <a:spcPct val="0"/>
                </a:spcBef>
                <a:buClrTx/>
                <a:buFontTx/>
                <a:buNone/>
              </a:pPr>
              <a:t>14</a:t>
            </a:fld>
            <a:endParaRPr lang="en-US" altLang="en-US" sz="1200"/>
          </a:p>
        </p:txBody>
      </p:sp>
      <p:sp>
        <p:nvSpPr>
          <p:cNvPr id="15363" name="Rectangle 3"/>
          <p:cNvSpPr>
            <a:spLocks noGrp="1" noChangeArrowheads="1"/>
          </p:cNvSpPr>
          <p:nvPr>
            <p:ph type="body" idx="1"/>
          </p:nvPr>
        </p:nvSpPr>
        <p:spPr>
          <a:xfrm>
            <a:off x="1114815" y="1676401"/>
            <a:ext cx="10095979" cy="4530725"/>
          </a:xfrm>
        </p:spPr>
        <p:txBody>
          <a:bodyPr>
            <a:normAutofit fontScale="92500" lnSpcReduction="10000"/>
          </a:bodyPr>
          <a:lstStyle/>
          <a:p>
            <a:pPr eaLnBrk="1" hangingPunct="1">
              <a:lnSpc>
                <a:spcPct val="90000"/>
              </a:lnSpc>
              <a:buFont typeface="Wingdings" panose="05000000000000000000" pitchFamily="2" charset="2"/>
              <a:buChar char="q"/>
            </a:pPr>
            <a:r>
              <a:rPr lang="en-US" altLang="en-US" dirty="0">
                <a:latin typeface="Arial" panose="020B0604020202020204" pitchFamily="34" charset="0"/>
              </a:rPr>
              <a:t>Understand that interviews are competitive.  </a:t>
            </a:r>
            <a:r>
              <a:rPr lang="en-US" altLang="en-US" u="sng" dirty="0">
                <a:latin typeface="Arial" panose="020B0604020202020204" pitchFamily="34" charset="0"/>
              </a:rPr>
              <a:t>Come to play</a:t>
            </a:r>
            <a:r>
              <a:rPr lang="en-US" altLang="en-US" dirty="0">
                <a:latin typeface="Arial" panose="020B0604020202020204" pitchFamily="34" charset="0"/>
              </a:rPr>
              <a:t>.  </a:t>
            </a:r>
            <a:r>
              <a:rPr lang="en-US" altLang="en-US" u="sng" dirty="0">
                <a:latin typeface="Arial" panose="020B0604020202020204" pitchFamily="34" charset="0"/>
              </a:rPr>
              <a:t>Play to win</a:t>
            </a:r>
            <a:r>
              <a:rPr lang="en-US" altLang="en-US" dirty="0">
                <a:latin typeface="Arial" panose="020B0604020202020204" pitchFamily="34" charset="0"/>
              </a:rPr>
              <a:t>.</a:t>
            </a:r>
            <a:br>
              <a:rPr lang="en-US" altLang="en-US" dirty="0">
                <a:latin typeface="Arial" panose="020B0604020202020204" pitchFamily="34" charset="0"/>
              </a:rPr>
            </a:br>
            <a:endParaRPr lang="en-US" altLang="en-US" dirty="0">
              <a:latin typeface="Arial" panose="020B0604020202020204" pitchFamily="34" charset="0"/>
            </a:endParaRPr>
          </a:p>
          <a:p>
            <a:pPr eaLnBrk="1" hangingPunct="1">
              <a:lnSpc>
                <a:spcPct val="90000"/>
              </a:lnSpc>
              <a:buFont typeface="Wingdings" panose="05000000000000000000" pitchFamily="2" charset="2"/>
              <a:buChar char="q"/>
            </a:pPr>
            <a:r>
              <a:rPr lang="en-US" altLang="en-US" dirty="0">
                <a:latin typeface="Arial" panose="020B0604020202020204" pitchFamily="34" charset="0"/>
              </a:rPr>
              <a:t>Pay careful attention to dress.  Wear comfortable, polished shoes.  Avoid flashy or revealing clothes, loud perfume or colors.</a:t>
            </a:r>
            <a:br>
              <a:rPr lang="en-US" altLang="en-US" dirty="0">
                <a:latin typeface="Arial" panose="020B0604020202020204" pitchFamily="34" charset="0"/>
              </a:rPr>
            </a:br>
            <a:endParaRPr lang="en-US" altLang="en-US" dirty="0">
              <a:latin typeface="Arial" panose="020B0604020202020204" pitchFamily="34" charset="0"/>
            </a:endParaRPr>
          </a:p>
          <a:p>
            <a:pPr eaLnBrk="1" hangingPunct="1">
              <a:lnSpc>
                <a:spcPct val="90000"/>
              </a:lnSpc>
              <a:buFont typeface="Wingdings" panose="05000000000000000000" pitchFamily="2" charset="2"/>
              <a:buChar char="q"/>
            </a:pPr>
            <a:r>
              <a:rPr lang="en-US" altLang="en-US" dirty="0">
                <a:latin typeface="Arial" panose="020B0604020202020204" pitchFamily="34" charset="0"/>
              </a:rPr>
              <a:t>Pace your answers so that interviewers get time to do their work of asking questions.</a:t>
            </a:r>
            <a:br>
              <a:rPr lang="en-US" altLang="en-US" dirty="0">
                <a:latin typeface="Arial" panose="020B0604020202020204" pitchFamily="34" charset="0"/>
              </a:rPr>
            </a:br>
            <a:endParaRPr lang="en-US" altLang="en-US" dirty="0">
              <a:latin typeface="Arial" panose="020B0604020202020204" pitchFamily="34" charset="0"/>
            </a:endParaRPr>
          </a:p>
          <a:p>
            <a:pPr eaLnBrk="1" hangingPunct="1">
              <a:lnSpc>
                <a:spcPct val="90000"/>
              </a:lnSpc>
              <a:buFont typeface="Wingdings" panose="05000000000000000000" pitchFamily="2" charset="2"/>
              <a:buChar char="q"/>
            </a:pPr>
            <a:r>
              <a:rPr lang="en-US" altLang="en-US" dirty="0">
                <a:latin typeface="Arial" panose="020B0604020202020204" pitchFamily="34" charset="0"/>
              </a:rPr>
              <a:t>Some questions are off-limits.  Volunteer information that may help in your positive evaluation even if not asked (Vietnam vet, church goer, grown kids, good health).</a:t>
            </a:r>
          </a:p>
        </p:txBody>
      </p:sp>
      <p:sp>
        <p:nvSpPr>
          <p:cNvPr id="15364" name="Rectangle 5"/>
          <p:cNvSpPr>
            <a:spLocks noGrp="1" noChangeArrowheads="1"/>
          </p:cNvSpPr>
          <p:nvPr>
            <p:ph type="title"/>
          </p:nvPr>
        </p:nvSpPr>
        <p:spPr>
          <a:xfrm>
            <a:off x="1565753" y="75156"/>
            <a:ext cx="3770335" cy="764088"/>
          </a:xfrm>
          <a:noFill/>
        </p:spPr>
        <p:txBody>
          <a:bodyPr anchor="ctr" anchorCtr="1">
            <a:noAutofit/>
          </a:bodyPr>
          <a:lstStyle/>
          <a:p>
            <a:pPr eaLnBrk="1" hangingPunct="1"/>
            <a:r>
              <a:rPr lang="en-US" altLang="en-US" sz="3200" b="1" dirty="0"/>
              <a:t>Some Interviewing Tips</a:t>
            </a:r>
          </a:p>
        </p:txBody>
      </p:sp>
    </p:spTree>
    <p:extLst>
      <p:ext uri="{BB962C8B-B14F-4D97-AF65-F5344CB8AC3E}">
        <p14:creationId xmlns:p14="http://schemas.microsoft.com/office/powerpoint/2010/main" val="27364878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spcBef>
                <a:spcPct val="0"/>
              </a:spcBef>
              <a:buClrTx/>
              <a:buFontTx/>
              <a:buNone/>
            </a:pPr>
            <a:fld id="{E50D49D2-26D3-4A79-B3E8-1FE44567D252}" type="slidenum">
              <a:rPr lang="en-US" altLang="en-US" sz="1200"/>
              <a:pPr>
                <a:spcBef>
                  <a:spcPct val="0"/>
                </a:spcBef>
                <a:buClrTx/>
                <a:buFontTx/>
                <a:buNone/>
              </a:pPr>
              <a:t>15</a:t>
            </a:fld>
            <a:endParaRPr lang="en-US" altLang="en-US" sz="1200"/>
          </a:p>
        </p:txBody>
      </p:sp>
      <p:sp>
        <p:nvSpPr>
          <p:cNvPr id="16387" name="Rectangle 2"/>
          <p:cNvSpPr>
            <a:spLocks noGrp="1" noChangeArrowheads="1"/>
          </p:cNvSpPr>
          <p:nvPr>
            <p:ph type="body" idx="1"/>
          </p:nvPr>
        </p:nvSpPr>
        <p:spPr>
          <a:xfrm>
            <a:off x="858033" y="1465545"/>
            <a:ext cx="10597019" cy="4741581"/>
          </a:xfrm>
        </p:spPr>
        <p:txBody>
          <a:bodyPr>
            <a:noAutofit/>
          </a:bodyPr>
          <a:lstStyle/>
          <a:p>
            <a:pPr eaLnBrk="1" hangingPunct="1">
              <a:lnSpc>
                <a:spcPct val="80000"/>
              </a:lnSpc>
              <a:buFont typeface="Wingdings" panose="05000000000000000000" pitchFamily="2" charset="2"/>
              <a:buChar char="q"/>
            </a:pPr>
            <a:r>
              <a:rPr lang="en-US" altLang="en-US" sz="2600" dirty="0">
                <a:latin typeface="Arial" panose="020B0604020202020204" pitchFamily="34" charset="0"/>
              </a:rPr>
              <a:t>You are likely to be asked what you did to prepare -- shows seriousness and respect.</a:t>
            </a:r>
            <a:br>
              <a:rPr lang="en-US" altLang="en-US" sz="2600" dirty="0">
                <a:latin typeface="Arial" panose="020B0604020202020204" pitchFamily="34" charset="0"/>
              </a:rPr>
            </a:br>
            <a:endParaRPr lang="en-US" altLang="en-US" sz="2600" dirty="0">
              <a:latin typeface="Arial" panose="020B0604020202020204" pitchFamily="34" charset="0"/>
            </a:endParaRPr>
          </a:p>
          <a:p>
            <a:pPr eaLnBrk="1" hangingPunct="1">
              <a:lnSpc>
                <a:spcPct val="80000"/>
              </a:lnSpc>
              <a:buFont typeface="Wingdings" panose="05000000000000000000" pitchFamily="2" charset="2"/>
              <a:buChar char="q"/>
            </a:pPr>
            <a:r>
              <a:rPr lang="en-US" altLang="en-US" sz="2600" dirty="0">
                <a:latin typeface="Arial" panose="020B0604020202020204" pitchFamily="34" charset="0"/>
              </a:rPr>
              <a:t>You can tell more, but be sure that you answer the question asked.  If in doubt that your response was sufficient, ask if you answered the question.</a:t>
            </a:r>
            <a:br>
              <a:rPr lang="en-US" altLang="en-US" sz="2600" dirty="0">
                <a:latin typeface="Arial" panose="020B0604020202020204" pitchFamily="34" charset="0"/>
              </a:rPr>
            </a:br>
            <a:endParaRPr lang="en-US" altLang="en-US" sz="2600" dirty="0">
              <a:latin typeface="Arial" panose="020B0604020202020204" pitchFamily="34" charset="0"/>
            </a:endParaRPr>
          </a:p>
          <a:p>
            <a:pPr eaLnBrk="1" hangingPunct="1">
              <a:lnSpc>
                <a:spcPct val="80000"/>
              </a:lnSpc>
              <a:buFont typeface="Wingdings" panose="05000000000000000000" pitchFamily="2" charset="2"/>
              <a:buChar char="q"/>
            </a:pPr>
            <a:r>
              <a:rPr lang="en-US" altLang="en-US" sz="2600" dirty="0">
                <a:latin typeface="Arial" panose="020B0604020202020204" pitchFamily="34" charset="0"/>
              </a:rPr>
              <a:t>Show up (ON TIME).  You may have it in the bag, but no-shows don’t get jobs and often don’t get a second chance.  </a:t>
            </a:r>
          </a:p>
          <a:p>
            <a:pPr eaLnBrk="1" hangingPunct="1">
              <a:lnSpc>
                <a:spcPct val="80000"/>
              </a:lnSpc>
              <a:buFont typeface="Wingdings" panose="05000000000000000000" pitchFamily="2" charset="2"/>
              <a:buChar char="q"/>
            </a:pPr>
            <a:endParaRPr lang="en-US" altLang="en-US" sz="2600" dirty="0">
              <a:latin typeface="Arial" panose="020B0604020202020204" pitchFamily="34" charset="0"/>
            </a:endParaRPr>
          </a:p>
          <a:p>
            <a:pPr eaLnBrk="1" hangingPunct="1">
              <a:lnSpc>
                <a:spcPct val="80000"/>
              </a:lnSpc>
              <a:buFont typeface="Wingdings" panose="05000000000000000000" pitchFamily="2" charset="2"/>
              <a:buChar char="q"/>
            </a:pPr>
            <a:r>
              <a:rPr lang="en-US" altLang="en-US" sz="2600" dirty="0">
                <a:latin typeface="Arial" panose="020B0604020202020204" pitchFamily="34" charset="0"/>
              </a:rPr>
              <a:t>Secretaries and assistants (are often asked to) provide input more often than you think, so be polite and respectful of all personnel you meet in and around the interview.</a:t>
            </a:r>
          </a:p>
        </p:txBody>
      </p:sp>
      <p:sp>
        <p:nvSpPr>
          <p:cNvPr id="7" name="Rectangle 5"/>
          <p:cNvSpPr>
            <a:spLocks noGrp="1" noChangeArrowheads="1"/>
          </p:cNvSpPr>
          <p:nvPr>
            <p:ph type="title"/>
          </p:nvPr>
        </p:nvSpPr>
        <p:spPr>
          <a:xfrm>
            <a:off x="1565753" y="75156"/>
            <a:ext cx="3770335" cy="764088"/>
          </a:xfrm>
          <a:noFill/>
        </p:spPr>
        <p:txBody>
          <a:bodyPr anchor="ctr" anchorCtr="1">
            <a:noAutofit/>
          </a:bodyPr>
          <a:lstStyle/>
          <a:p>
            <a:pPr eaLnBrk="1" hangingPunct="1"/>
            <a:r>
              <a:rPr lang="en-US" altLang="en-US" sz="3200" b="1" dirty="0"/>
              <a:t>Some Interviewing Tips</a:t>
            </a:r>
          </a:p>
        </p:txBody>
      </p:sp>
    </p:spTree>
    <p:extLst>
      <p:ext uri="{BB962C8B-B14F-4D97-AF65-F5344CB8AC3E}">
        <p14:creationId xmlns:p14="http://schemas.microsoft.com/office/powerpoint/2010/main" val="41185833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spcBef>
                <a:spcPct val="0"/>
              </a:spcBef>
              <a:buClrTx/>
              <a:buFontTx/>
              <a:buNone/>
            </a:pPr>
            <a:fld id="{E00BF0FC-3C53-4697-A944-D47391B28E9D}" type="slidenum">
              <a:rPr lang="en-US" altLang="en-US" sz="1200"/>
              <a:pPr>
                <a:spcBef>
                  <a:spcPct val="0"/>
                </a:spcBef>
                <a:buClrTx/>
                <a:buFontTx/>
                <a:buNone/>
              </a:pPr>
              <a:t>16</a:t>
            </a:fld>
            <a:endParaRPr lang="en-US" altLang="en-US" sz="1200"/>
          </a:p>
        </p:txBody>
      </p:sp>
      <p:sp>
        <p:nvSpPr>
          <p:cNvPr id="17411" name="Rectangle 2"/>
          <p:cNvSpPr>
            <a:spLocks noGrp="1" noChangeArrowheads="1"/>
          </p:cNvSpPr>
          <p:nvPr>
            <p:ph type="body" idx="1"/>
          </p:nvPr>
        </p:nvSpPr>
        <p:spPr>
          <a:xfrm>
            <a:off x="768350" y="1752601"/>
            <a:ext cx="10318750" cy="4530725"/>
          </a:xfrm>
        </p:spPr>
        <p:txBody>
          <a:bodyPr/>
          <a:lstStyle/>
          <a:p>
            <a:pPr eaLnBrk="1" hangingPunct="1">
              <a:lnSpc>
                <a:spcPct val="80000"/>
              </a:lnSpc>
              <a:buFont typeface="Wingdings" panose="05000000000000000000" pitchFamily="2" charset="2"/>
              <a:buChar char="q"/>
            </a:pPr>
            <a:r>
              <a:rPr lang="en-US" altLang="en-US" sz="2400" dirty="0">
                <a:latin typeface="Arial" panose="020B0604020202020204" pitchFamily="34" charset="0"/>
              </a:rPr>
              <a:t>Interviews are often lost to mosquitoes rather than dragons and lost within the first two minutes.</a:t>
            </a:r>
            <a:br>
              <a:rPr lang="en-US" altLang="en-US" sz="2400" dirty="0">
                <a:latin typeface="Arial" panose="020B0604020202020204" pitchFamily="34" charset="0"/>
              </a:rPr>
            </a:br>
            <a:endParaRPr lang="en-US" altLang="en-US" sz="800" dirty="0">
              <a:latin typeface="Arial" panose="020B0604020202020204" pitchFamily="34" charset="0"/>
            </a:endParaRPr>
          </a:p>
          <a:p>
            <a:pPr eaLnBrk="1" hangingPunct="1">
              <a:lnSpc>
                <a:spcPct val="80000"/>
              </a:lnSpc>
              <a:buFont typeface="Wingdings" panose="05000000000000000000" pitchFamily="2" charset="2"/>
              <a:buChar char="q"/>
            </a:pPr>
            <a:endParaRPr lang="en-US" altLang="en-US" sz="2400" dirty="0">
              <a:latin typeface="Arial" panose="020B0604020202020204" pitchFamily="34" charset="0"/>
            </a:endParaRPr>
          </a:p>
          <a:p>
            <a:pPr eaLnBrk="1" hangingPunct="1">
              <a:lnSpc>
                <a:spcPct val="80000"/>
              </a:lnSpc>
              <a:buFont typeface="Wingdings" panose="05000000000000000000" pitchFamily="2" charset="2"/>
              <a:buChar char="q"/>
            </a:pPr>
            <a:r>
              <a:rPr lang="en-US" altLang="en-US" sz="2400" dirty="0">
                <a:latin typeface="Arial" panose="020B0604020202020204" pitchFamily="34" charset="0"/>
              </a:rPr>
              <a:t>Most employers are as scared as you are during the hiring interview.</a:t>
            </a:r>
            <a:br>
              <a:rPr lang="en-US" altLang="en-US" sz="2400" dirty="0">
                <a:latin typeface="Arial" panose="020B0604020202020204" pitchFamily="34" charset="0"/>
              </a:rPr>
            </a:br>
            <a:endParaRPr lang="en-US" altLang="en-US" sz="800" dirty="0">
              <a:latin typeface="Arial" panose="020B0604020202020204" pitchFamily="34" charset="0"/>
            </a:endParaRPr>
          </a:p>
          <a:p>
            <a:pPr eaLnBrk="1" hangingPunct="1">
              <a:lnSpc>
                <a:spcPct val="80000"/>
              </a:lnSpc>
              <a:buFont typeface="Wingdings" panose="05000000000000000000" pitchFamily="2" charset="2"/>
              <a:buChar char="q"/>
            </a:pPr>
            <a:endParaRPr lang="en-US" altLang="en-US" sz="2400" dirty="0">
              <a:latin typeface="Arial" panose="020B0604020202020204" pitchFamily="34" charset="0"/>
            </a:endParaRPr>
          </a:p>
          <a:p>
            <a:pPr eaLnBrk="1" hangingPunct="1">
              <a:lnSpc>
                <a:spcPct val="80000"/>
              </a:lnSpc>
              <a:buFont typeface="Wingdings" panose="05000000000000000000" pitchFamily="2" charset="2"/>
              <a:buChar char="q"/>
            </a:pPr>
            <a:r>
              <a:rPr lang="en-US" altLang="en-US" sz="2400" dirty="0">
                <a:latin typeface="Arial" panose="020B0604020202020204" pitchFamily="34" charset="0"/>
              </a:rPr>
              <a:t>During the interview, observe the “50/50 rule,” speaking and listening.</a:t>
            </a:r>
            <a:br>
              <a:rPr lang="en-US" altLang="en-US" sz="2400" dirty="0">
                <a:latin typeface="Arial" panose="020B0604020202020204" pitchFamily="34" charset="0"/>
              </a:rPr>
            </a:br>
            <a:endParaRPr lang="en-US" altLang="en-US" sz="800" dirty="0">
              <a:latin typeface="Arial" panose="020B0604020202020204" pitchFamily="34" charset="0"/>
            </a:endParaRPr>
          </a:p>
        </p:txBody>
      </p:sp>
      <p:sp>
        <p:nvSpPr>
          <p:cNvPr id="17413" name="Rectangle 7"/>
          <p:cNvSpPr>
            <a:spLocks noChangeArrowheads="1"/>
          </p:cNvSpPr>
          <p:nvPr/>
        </p:nvSpPr>
        <p:spPr bwMode="auto">
          <a:xfrm>
            <a:off x="977900" y="5067728"/>
            <a:ext cx="10033000" cy="830997"/>
          </a:xfrm>
          <a:prstGeom prst="rect">
            <a:avLst/>
          </a:prstGeom>
          <a:noFill/>
          <a:ln w="381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lgn="ctr" eaLnBrk="1" hangingPunct="1">
              <a:spcBef>
                <a:spcPct val="0"/>
              </a:spcBef>
              <a:buClrTx/>
              <a:buFontTx/>
              <a:buNone/>
            </a:pPr>
            <a:r>
              <a:rPr lang="en-US" altLang="en-US" sz="2400" b="1" i="1" dirty="0">
                <a:solidFill>
                  <a:srgbClr val="FF0000"/>
                </a:solidFill>
                <a:latin typeface="Arial" panose="020B0604020202020204" pitchFamily="34" charset="0"/>
              </a:rPr>
              <a:t>Confidence has a lot to do with interviewing; that, and timing.</a:t>
            </a:r>
            <a:br>
              <a:rPr lang="en-US" altLang="en-US" sz="2400" b="1" dirty="0">
                <a:solidFill>
                  <a:srgbClr val="FF0000"/>
                </a:solidFill>
                <a:latin typeface="Arial" panose="020B0604020202020204" pitchFamily="34" charset="0"/>
              </a:rPr>
            </a:br>
            <a:r>
              <a:rPr lang="en-US" altLang="en-US" sz="2400" b="1" dirty="0">
                <a:solidFill>
                  <a:srgbClr val="FF0000"/>
                </a:solidFill>
                <a:latin typeface="Arial" panose="020B0604020202020204" pitchFamily="34" charset="0"/>
              </a:rPr>
              <a:t>Michael Parkinson</a:t>
            </a:r>
          </a:p>
        </p:txBody>
      </p:sp>
      <p:sp>
        <p:nvSpPr>
          <p:cNvPr id="6" name="Rectangle 2"/>
          <p:cNvSpPr txBox="1">
            <a:spLocks noChangeArrowheads="1"/>
          </p:cNvSpPr>
          <p:nvPr/>
        </p:nvSpPr>
        <p:spPr>
          <a:xfrm>
            <a:off x="1606550" y="381000"/>
            <a:ext cx="3873500" cy="381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accent1">
                    <a:lumMod val="50000"/>
                  </a:schemeClr>
                </a:solidFill>
                <a:latin typeface="+mj-lt"/>
                <a:ea typeface="+mj-ea"/>
                <a:cs typeface="+mj-cs"/>
              </a:defRPr>
            </a:lvl1pPr>
          </a:lstStyle>
          <a:p>
            <a:r>
              <a:rPr lang="en-US" altLang="en-US" sz="3200" dirty="0"/>
              <a:t>More Interviewing Tips</a:t>
            </a:r>
          </a:p>
        </p:txBody>
      </p:sp>
    </p:spTree>
    <p:extLst>
      <p:ext uri="{BB962C8B-B14F-4D97-AF65-F5344CB8AC3E}">
        <p14:creationId xmlns:p14="http://schemas.microsoft.com/office/powerpoint/2010/main" val="41752098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spcBef>
                <a:spcPct val="0"/>
              </a:spcBef>
              <a:buClrTx/>
              <a:buFontTx/>
              <a:buNone/>
            </a:pPr>
            <a:fld id="{1F47DA19-042B-46F9-9645-D13CC82AD128}" type="slidenum">
              <a:rPr lang="en-US" altLang="en-US" sz="1200"/>
              <a:pPr>
                <a:spcBef>
                  <a:spcPct val="0"/>
                </a:spcBef>
                <a:buClrTx/>
                <a:buFontTx/>
                <a:buNone/>
              </a:pPr>
              <a:t>17</a:t>
            </a:fld>
            <a:endParaRPr lang="en-US" altLang="en-US" sz="1200"/>
          </a:p>
        </p:txBody>
      </p:sp>
      <p:sp>
        <p:nvSpPr>
          <p:cNvPr id="18435" name="Rectangle 2"/>
          <p:cNvSpPr>
            <a:spLocks noGrp="1" noChangeArrowheads="1"/>
          </p:cNvSpPr>
          <p:nvPr>
            <p:ph type="body" idx="1"/>
          </p:nvPr>
        </p:nvSpPr>
        <p:spPr>
          <a:xfrm>
            <a:off x="770351" y="1600201"/>
            <a:ext cx="9670093" cy="4530725"/>
          </a:xfrm>
        </p:spPr>
        <p:txBody>
          <a:bodyPr>
            <a:normAutofit fontScale="92500" lnSpcReduction="10000"/>
          </a:bodyPr>
          <a:lstStyle/>
          <a:p>
            <a:pPr eaLnBrk="1" hangingPunct="1">
              <a:lnSpc>
                <a:spcPct val="80000"/>
              </a:lnSpc>
              <a:buFont typeface="Wingdings" panose="05000000000000000000" pitchFamily="2" charset="2"/>
              <a:buChar char="q"/>
            </a:pPr>
            <a:endParaRPr lang="en-US" altLang="en-US" sz="800" b="1" dirty="0">
              <a:latin typeface="Arial" panose="020B0604020202020204" pitchFamily="34" charset="0"/>
            </a:endParaRPr>
          </a:p>
          <a:p>
            <a:pPr eaLnBrk="1" hangingPunct="1">
              <a:lnSpc>
                <a:spcPct val="80000"/>
              </a:lnSpc>
              <a:buFont typeface="Wingdings" panose="05000000000000000000" pitchFamily="2" charset="2"/>
              <a:buChar char="q"/>
            </a:pPr>
            <a:r>
              <a:rPr lang="en-US" altLang="en-US" dirty="0">
                <a:latin typeface="Arial" panose="020B0604020202020204" pitchFamily="34" charset="0"/>
              </a:rPr>
              <a:t>Ask good questions when the table turns to you; relevant, genuine, and intelligent inquiries make a great final impression.  </a:t>
            </a:r>
          </a:p>
          <a:p>
            <a:pPr lvl="1" eaLnBrk="1" hangingPunct="1">
              <a:lnSpc>
                <a:spcPct val="80000"/>
              </a:lnSpc>
              <a:buFontTx/>
              <a:buChar char="o"/>
            </a:pPr>
            <a:endParaRPr lang="en-US" altLang="en-US" sz="2800" dirty="0">
              <a:latin typeface="Arial" panose="020B0604020202020204" pitchFamily="34" charset="0"/>
            </a:endParaRPr>
          </a:p>
          <a:p>
            <a:pPr lvl="1" eaLnBrk="1" hangingPunct="1">
              <a:lnSpc>
                <a:spcPct val="80000"/>
              </a:lnSpc>
              <a:buFontTx/>
              <a:buChar char="o"/>
            </a:pPr>
            <a:r>
              <a:rPr lang="en-US" altLang="en-US" sz="2800" dirty="0">
                <a:latin typeface="Arial" panose="020B0604020202020204" pitchFamily="34" charset="0"/>
              </a:rPr>
              <a:t>What do you want to know about the organization, team, culture?</a:t>
            </a:r>
          </a:p>
          <a:p>
            <a:pPr lvl="1" eaLnBrk="1" hangingPunct="1">
              <a:lnSpc>
                <a:spcPct val="80000"/>
              </a:lnSpc>
              <a:buFontTx/>
              <a:buChar char="o"/>
            </a:pPr>
            <a:endParaRPr lang="en-US" altLang="en-US" sz="2800" dirty="0">
              <a:latin typeface="Arial" panose="020B0604020202020204" pitchFamily="34" charset="0"/>
            </a:endParaRPr>
          </a:p>
          <a:p>
            <a:pPr lvl="1" eaLnBrk="1" hangingPunct="1">
              <a:lnSpc>
                <a:spcPct val="80000"/>
              </a:lnSpc>
              <a:buFontTx/>
              <a:buChar char="o"/>
            </a:pPr>
            <a:r>
              <a:rPr lang="en-US" altLang="en-US" sz="2800" dirty="0">
                <a:latin typeface="Arial" panose="020B0604020202020204" pitchFamily="34" charset="0"/>
              </a:rPr>
              <a:t>What do interviewers like most about working there?</a:t>
            </a:r>
          </a:p>
          <a:p>
            <a:pPr lvl="1" eaLnBrk="1" hangingPunct="1">
              <a:lnSpc>
                <a:spcPct val="80000"/>
              </a:lnSpc>
              <a:buFontTx/>
              <a:buChar char="o"/>
            </a:pPr>
            <a:endParaRPr lang="en-US" altLang="en-US" sz="2800" dirty="0">
              <a:latin typeface="Arial" panose="020B0604020202020204" pitchFamily="34" charset="0"/>
            </a:endParaRPr>
          </a:p>
          <a:p>
            <a:pPr lvl="1" eaLnBrk="1" hangingPunct="1">
              <a:lnSpc>
                <a:spcPct val="80000"/>
              </a:lnSpc>
              <a:buFontTx/>
              <a:buChar char="o"/>
            </a:pPr>
            <a:r>
              <a:rPr lang="en-US" altLang="en-US" sz="2800" dirty="0">
                <a:latin typeface="Arial" panose="020B0604020202020204" pitchFamily="34" charset="0"/>
              </a:rPr>
              <a:t>What would they change if they could?</a:t>
            </a:r>
          </a:p>
          <a:p>
            <a:pPr lvl="1" eaLnBrk="1" hangingPunct="1">
              <a:lnSpc>
                <a:spcPct val="80000"/>
              </a:lnSpc>
              <a:buFontTx/>
              <a:buChar char="o"/>
            </a:pPr>
            <a:endParaRPr lang="en-US" altLang="en-US" sz="2800" dirty="0">
              <a:latin typeface="Arial" panose="020B0604020202020204" pitchFamily="34" charset="0"/>
            </a:endParaRPr>
          </a:p>
          <a:p>
            <a:pPr lvl="1" eaLnBrk="1" hangingPunct="1">
              <a:lnSpc>
                <a:spcPct val="80000"/>
              </a:lnSpc>
              <a:buFontTx/>
              <a:buChar char="o"/>
            </a:pPr>
            <a:r>
              <a:rPr lang="en-US" altLang="en-US" sz="2800" dirty="0">
                <a:latin typeface="Arial" panose="020B0604020202020204" pitchFamily="34" charset="0"/>
              </a:rPr>
              <a:t>Organization research may have raised other questions for you to ask.</a:t>
            </a:r>
          </a:p>
        </p:txBody>
      </p:sp>
      <p:pic>
        <p:nvPicPr>
          <p:cNvPr id="18437" name="Picture 4" descr="j023301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1528" y="4659313"/>
            <a:ext cx="1449388" cy="147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5"/>
          <p:cNvSpPr>
            <a:spLocks noGrp="1" noChangeArrowheads="1"/>
          </p:cNvSpPr>
          <p:nvPr>
            <p:ph type="title"/>
          </p:nvPr>
        </p:nvSpPr>
        <p:spPr>
          <a:xfrm>
            <a:off x="1565753" y="75156"/>
            <a:ext cx="3770335" cy="764088"/>
          </a:xfrm>
          <a:noFill/>
        </p:spPr>
        <p:txBody>
          <a:bodyPr anchor="ctr" anchorCtr="1">
            <a:noAutofit/>
          </a:bodyPr>
          <a:lstStyle/>
          <a:p>
            <a:pPr eaLnBrk="1" hangingPunct="1"/>
            <a:r>
              <a:rPr lang="en-US" altLang="en-US" sz="3200" b="1" dirty="0"/>
              <a:t>Still More Interviewing Tips</a:t>
            </a:r>
          </a:p>
        </p:txBody>
      </p:sp>
    </p:spTree>
    <p:extLst>
      <p:ext uri="{BB962C8B-B14F-4D97-AF65-F5344CB8AC3E}">
        <p14:creationId xmlns:p14="http://schemas.microsoft.com/office/powerpoint/2010/main" val="4313215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spcBef>
                <a:spcPct val="0"/>
              </a:spcBef>
              <a:buClrTx/>
              <a:buFontTx/>
              <a:buNone/>
            </a:pPr>
            <a:fld id="{A22F57A8-5CC3-4A29-8556-2E16D82C3CC6}" type="slidenum">
              <a:rPr lang="en-US" altLang="en-US" sz="1200"/>
              <a:pPr>
                <a:spcBef>
                  <a:spcPct val="0"/>
                </a:spcBef>
                <a:buClrTx/>
                <a:buFontTx/>
                <a:buNone/>
              </a:pPr>
              <a:t>18</a:t>
            </a:fld>
            <a:endParaRPr lang="en-US" altLang="en-US" sz="1200"/>
          </a:p>
        </p:txBody>
      </p:sp>
      <p:sp>
        <p:nvSpPr>
          <p:cNvPr id="19459" name="Rectangle 2"/>
          <p:cNvSpPr>
            <a:spLocks noGrp="1" noChangeArrowheads="1"/>
          </p:cNvSpPr>
          <p:nvPr>
            <p:ph type="body" idx="1"/>
          </p:nvPr>
        </p:nvSpPr>
        <p:spPr>
          <a:xfrm>
            <a:off x="782877" y="2235200"/>
            <a:ext cx="10342323" cy="4048126"/>
          </a:xfrm>
        </p:spPr>
        <p:txBody>
          <a:bodyPr>
            <a:normAutofit lnSpcReduction="10000"/>
          </a:bodyPr>
          <a:lstStyle/>
          <a:p>
            <a:pPr eaLnBrk="1" hangingPunct="1">
              <a:lnSpc>
                <a:spcPct val="80000"/>
              </a:lnSpc>
              <a:buFont typeface="Wingdings" panose="05000000000000000000" pitchFamily="2" charset="2"/>
              <a:buChar char="q"/>
            </a:pPr>
            <a:r>
              <a:rPr lang="en-US" altLang="en-US" sz="2600" dirty="0">
                <a:latin typeface="Arial" panose="020B0604020202020204" pitchFamily="34" charset="0"/>
              </a:rPr>
              <a:t>Your primary reason for job hunting is that your present boss is racist (sexist/unfair/very poor leader).</a:t>
            </a:r>
            <a:br>
              <a:rPr lang="en-US" altLang="en-US" sz="2600" dirty="0">
                <a:latin typeface="Arial" panose="020B0604020202020204" pitchFamily="34" charset="0"/>
              </a:rPr>
            </a:br>
            <a:endParaRPr lang="en-US" altLang="en-US" sz="2600" dirty="0">
              <a:latin typeface="Arial" panose="020B0604020202020204" pitchFamily="34" charset="0"/>
            </a:endParaRPr>
          </a:p>
          <a:p>
            <a:pPr eaLnBrk="1" hangingPunct="1">
              <a:lnSpc>
                <a:spcPct val="80000"/>
              </a:lnSpc>
              <a:buFont typeface="Wingdings" panose="05000000000000000000" pitchFamily="2" charset="2"/>
              <a:buChar char="q"/>
            </a:pPr>
            <a:endParaRPr lang="en-US" altLang="en-US" sz="2600" dirty="0">
              <a:latin typeface="Arial" panose="020B0604020202020204" pitchFamily="34" charset="0"/>
            </a:endParaRPr>
          </a:p>
          <a:p>
            <a:pPr eaLnBrk="1" hangingPunct="1">
              <a:lnSpc>
                <a:spcPct val="80000"/>
              </a:lnSpc>
              <a:buFont typeface="Wingdings" panose="05000000000000000000" pitchFamily="2" charset="2"/>
              <a:buChar char="q"/>
            </a:pPr>
            <a:r>
              <a:rPr lang="en-US" altLang="en-US" sz="2600" dirty="0">
                <a:latin typeface="Arial" panose="020B0604020202020204" pitchFamily="34" charset="0"/>
              </a:rPr>
              <a:t>This job is just one of several for which you are applying, and not your first choice going into the interview.</a:t>
            </a:r>
            <a:br>
              <a:rPr lang="en-US" altLang="en-US" sz="2600" dirty="0">
                <a:latin typeface="Arial" panose="020B0604020202020204" pitchFamily="34" charset="0"/>
              </a:rPr>
            </a:br>
            <a:endParaRPr lang="en-US" altLang="en-US" sz="2600" dirty="0">
              <a:latin typeface="Arial" panose="020B0604020202020204" pitchFamily="34" charset="0"/>
            </a:endParaRPr>
          </a:p>
          <a:p>
            <a:pPr eaLnBrk="1" hangingPunct="1">
              <a:lnSpc>
                <a:spcPct val="80000"/>
              </a:lnSpc>
              <a:buFont typeface="Wingdings" panose="05000000000000000000" pitchFamily="2" charset="2"/>
              <a:buChar char="q"/>
            </a:pPr>
            <a:endParaRPr lang="en-US" altLang="en-US" sz="2600" dirty="0">
              <a:latin typeface="Arial" panose="020B0604020202020204" pitchFamily="34" charset="0"/>
            </a:endParaRPr>
          </a:p>
          <a:p>
            <a:pPr eaLnBrk="1" hangingPunct="1">
              <a:lnSpc>
                <a:spcPct val="80000"/>
              </a:lnSpc>
              <a:buFont typeface="Wingdings" panose="05000000000000000000" pitchFamily="2" charset="2"/>
              <a:buChar char="q"/>
            </a:pPr>
            <a:r>
              <a:rPr lang="en-US" altLang="en-US" sz="2600" dirty="0">
                <a:latin typeface="Arial" panose="020B0604020202020204" pitchFamily="34" charset="0"/>
              </a:rPr>
              <a:t>You have an inside “undercover” contact who has given you lots of inside information on this organization, its leadership, and workplace issues.</a:t>
            </a:r>
          </a:p>
        </p:txBody>
      </p:sp>
      <p:sp>
        <p:nvSpPr>
          <p:cNvPr id="19460" name="Rectangle 3"/>
          <p:cNvSpPr>
            <a:spLocks noGrp="1" noChangeArrowheads="1"/>
          </p:cNvSpPr>
          <p:nvPr>
            <p:ph type="title"/>
          </p:nvPr>
        </p:nvSpPr>
        <p:spPr>
          <a:xfrm>
            <a:off x="1968500" y="82551"/>
            <a:ext cx="3086100" cy="714375"/>
          </a:xfrm>
          <a:noFill/>
        </p:spPr>
        <p:txBody>
          <a:bodyPr anchor="ctr" anchorCtr="1"/>
          <a:lstStyle/>
          <a:p>
            <a:pPr eaLnBrk="1" hangingPunct="1"/>
            <a:r>
              <a:rPr lang="en-US" altLang="en-US" b="1" dirty="0"/>
              <a:t>Scenarios</a:t>
            </a:r>
          </a:p>
        </p:txBody>
      </p:sp>
      <p:sp>
        <p:nvSpPr>
          <p:cNvPr id="19461" name="Text Box 4"/>
          <p:cNvSpPr txBox="1">
            <a:spLocks noChangeArrowheads="1"/>
          </p:cNvSpPr>
          <p:nvPr/>
        </p:nvSpPr>
        <p:spPr bwMode="auto">
          <a:xfrm>
            <a:off x="1790700" y="1530350"/>
            <a:ext cx="8077200" cy="486287"/>
          </a:xfrm>
          <a:prstGeom prst="rect">
            <a:avLst/>
          </a:prstGeom>
          <a:noFill/>
          <a:ln w="57150" algn="ctr">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lgn="ctr" eaLnBrk="1" hangingPunct="1">
              <a:lnSpc>
                <a:spcPct val="80000"/>
              </a:lnSpc>
              <a:buClr>
                <a:schemeClr val="tx2"/>
              </a:buClr>
              <a:buSzPct val="70000"/>
              <a:buFont typeface="Wingdings" panose="05000000000000000000" pitchFamily="2" charset="2"/>
              <a:buNone/>
            </a:pPr>
            <a:r>
              <a:rPr lang="en-US" altLang="en-US" sz="3200" b="1" i="1" dirty="0">
                <a:latin typeface="Arial Unicode MS" pitchFamily="34" charset="-128"/>
              </a:rPr>
              <a:t>How would you handle these?</a:t>
            </a:r>
          </a:p>
        </p:txBody>
      </p:sp>
    </p:spTree>
    <p:extLst>
      <p:ext uri="{BB962C8B-B14F-4D97-AF65-F5344CB8AC3E}">
        <p14:creationId xmlns:p14="http://schemas.microsoft.com/office/powerpoint/2010/main" val="20004793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spcBef>
                <a:spcPct val="0"/>
              </a:spcBef>
              <a:buClrTx/>
              <a:buFontTx/>
              <a:buNone/>
            </a:pPr>
            <a:fld id="{EBCD05C4-5AE5-4F02-AF7A-6A0928FCDF02}" type="slidenum">
              <a:rPr lang="en-US" altLang="en-US" sz="1200"/>
              <a:pPr>
                <a:spcBef>
                  <a:spcPct val="0"/>
                </a:spcBef>
                <a:buClrTx/>
                <a:buFontTx/>
                <a:buNone/>
              </a:pPr>
              <a:t>19</a:t>
            </a:fld>
            <a:endParaRPr lang="en-US" altLang="en-US" sz="1200"/>
          </a:p>
        </p:txBody>
      </p:sp>
      <p:sp>
        <p:nvSpPr>
          <p:cNvPr id="20483" name="Rectangle 2"/>
          <p:cNvSpPr>
            <a:spLocks noGrp="1" noChangeArrowheads="1"/>
          </p:cNvSpPr>
          <p:nvPr>
            <p:ph type="title"/>
          </p:nvPr>
        </p:nvSpPr>
        <p:spPr>
          <a:xfrm>
            <a:off x="1606550" y="381000"/>
            <a:ext cx="3695700" cy="381000"/>
          </a:xfrm>
        </p:spPr>
        <p:txBody>
          <a:bodyPr>
            <a:noAutofit/>
          </a:bodyPr>
          <a:lstStyle/>
          <a:p>
            <a:pPr eaLnBrk="1" hangingPunct="1"/>
            <a:r>
              <a:rPr lang="en-US" altLang="en-US" sz="3200" b="1" dirty="0"/>
              <a:t>Interview Follow-Up</a:t>
            </a:r>
          </a:p>
        </p:txBody>
      </p:sp>
      <p:sp>
        <p:nvSpPr>
          <p:cNvPr id="20484" name="Rectangle 3"/>
          <p:cNvSpPr>
            <a:spLocks noGrp="1" noChangeArrowheads="1"/>
          </p:cNvSpPr>
          <p:nvPr>
            <p:ph type="body" idx="1"/>
          </p:nvPr>
        </p:nvSpPr>
        <p:spPr>
          <a:xfrm>
            <a:off x="546100" y="1828801"/>
            <a:ext cx="9664700" cy="4530725"/>
          </a:xfrm>
        </p:spPr>
        <p:txBody>
          <a:bodyPr>
            <a:noAutofit/>
          </a:bodyPr>
          <a:lstStyle/>
          <a:p>
            <a:pPr eaLnBrk="1" hangingPunct="1">
              <a:lnSpc>
                <a:spcPct val="80000"/>
              </a:lnSpc>
              <a:buFont typeface="Wingdings" panose="05000000000000000000" pitchFamily="2" charset="2"/>
              <a:buChar char="q"/>
            </a:pPr>
            <a:r>
              <a:rPr lang="en-US" altLang="en-US" sz="2600" dirty="0">
                <a:latin typeface="Arial" panose="020B0604020202020204" pitchFamily="34" charset="0"/>
              </a:rPr>
              <a:t>Thank you letter, call, e-mail can help double chances of job offer, help them remember you; use judgment to see which approach works best — send it the same night. </a:t>
            </a:r>
            <a:br>
              <a:rPr lang="en-US" altLang="en-US" sz="2600" dirty="0">
                <a:latin typeface="Arial" panose="020B0604020202020204" pitchFamily="34" charset="0"/>
              </a:rPr>
            </a:br>
            <a:endParaRPr lang="en-US" altLang="en-US" sz="2600" dirty="0">
              <a:latin typeface="Arial" panose="020B0604020202020204" pitchFamily="34" charset="0"/>
            </a:endParaRPr>
          </a:p>
          <a:p>
            <a:pPr eaLnBrk="1" hangingPunct="1">
              <a:lnSpc>
                <a:spcPct val="80000"/>
              </a:lnSpc>
              <a:buFont typeface="Wingdings" panose="05000000000000000000" pitchFamily="2" charset="2"/>
              <a:buChar char="q"/>
            </a:pPr>
            <a:r>
              <a:rPr lang="en-US" altLang="en-US" sz="2600" dirty="0">
                <a:latin typeface="Arial" panose="020B0604020202020204" pitchFamily="34" charset="0"/>
              </a:rPr>
              <a:t>Could add information not covered during interview—“might be of interest" to reader.</a:t>
            </a:r>
            <a:br>
              <a:rPr lang="en-US" altLang="en-US" sz="2600" dirty="0">
                <a:latin typeface="Arial" panose="020B0604020202020204" pitchFamily="34" charset="0"/>
              </a:rPr>
            </a:br>
            <a:endParaRPr lang="en-US" altLang="en-US" sz="2600" dirty="0">
              <a:latin typeface="Arial" panose="020B0604020202020204" pitchFamily="34" charset="0"/>
            </a:endParaRPr>
          </a:p>
          <a:p>
            <a:pPr eaLnBrk="1" hangingPunct="1">
              <a:lnSpc>
                <a:spcPct val="80000"/>
              </a:lnSpc>
              <a:buFont typeface="Wingdings" panose="05000000000000000000" pitchFamily="2" charset="2"/>
              <a:buChar char="q"/>
            </a:pPr>
            <a:r>
              <a:rPr lang="en-US" altLang="en-US" sz="2600" dirty="0">
                <a:latin typeface="Arial" panose="020B0604020202020204" pitchFamily="34" charset="0"/>
              </a:rPr>
              <a:t>Finish with warm, but professional, sign-off that gently urges them to action—"I look forward to hearing from you soon."</a:t>
            </a:r>
            <a:br>
              <a:rPr lang="en-US" altLang="en-US" sz="2600" dirty="0">
                <a:latin typeface="Arial" panose="020B0604020202020204" pitchFamily="34" charset="0"/>
              </a:rPr>
            </a:br>
            <a:endParaRPr lang="en-US" altLang="en-US" sz="2600" dirty="0">
              <a:latin typeface="Arial" panose="020B0604020202020204" pitchFamily="34" charset="0"/>
            </a:endParaRPr>
          </a:p>
          <a:p>
            <a:pPr eaLnBrk="1" hangingPunct="1">
              <a:lnSpc>
                <a:spcPct val="80000"/>
              </a:lnSpc>
              <a:buFont typeface="Wingdings" panose="05000000000000000000" pitchFamily="2" charset="2"/>
              <a:buChar char="q"/>
            </a:pPr>
            <a:r>
              <a:rPr lang="en-US" altLang="en-US" sz="2600" dirty="0">
                <a:latin typeface="Arial" panose="020B0604020202020204" pitchFamily="34" charset="0"/>
              </a:rPr>
              <a:t>Top Tip: Make sure you have correct spelling of your interviewers’ names — avoid offending them! </a:t>
            </a:r>
          </a:p>
        </p:txBody>
      </p:sp>
      <p:pic>
        <p:nvPicPr>
          <p:cNvPr id="20485" name="Picture 4" descr="Thank you let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61550" y="1136650"/>
            <a:ext cx="2133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83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80" descr="MCBD19924_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822" y="2160742"/>
            <a:ext cx="4572422" cy="3406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Rectangle 84"/>
          <p:cNvSpPr>
            <a:spLocks noChangeArrowheads="1"/>
          </p:cNvSpPr>
          <p:nvPr/>
        </p:nvSpPr>
        <p:spPr bwMode="auto">
          <a:xfrm>
            <a:off x="6090781" y="1863523"/>
            <a:ext cx="5132540" cy="304698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lgn="ctr" eaLnBrk="1" hangingPunct="1">
              <a:spcBef>
                <a:spcPct val="0"/>
              </a:spcBef>
              <a:buClrTx/>
              <a:buFontTx/>
              <a:buNone/>
            </a:pPr>
            <a:r>
              <a:rPr lang="en-US" altLang="en-US" sz="3200" b="1" dirty="0">
                <a:latin typeface="Arial" panose="020B0604020202020204" pitchFamily="34" charset="0"/>
              </a:rPr>
              <a:t>Research shows that most "yes" or "no" decisions are made within the first few minutes of an interview!	</a:t>
            </a:r>
            <a:endParaRPr lang="en-US" altLang="en-US" sz="3200" b="1" i="1" dirty="0">
              <a:latin typeface="Arial" panose="020B0604020202020204" pitchFamily="34" charset="0"/>
            </a:endParaRPr>
          </a:p>
        </p:txBody>
      </p:sp>
    </p:spTree>
    <p:extLst>
      <p:ext uri="{BB962C8B-B14F-4D97-AF65-F5344CB8AC3E}">
        <p14:creationId xmlns:p14="http://schemas.microsoft.com/office/powerpoint/2010/main" val="18451512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spcBef>
                <a:spcPct val="0"/>
              </a:spcBef>
              <a:buClrTx/>
              <a:buFontTx/>
              <a:buNone/>
            </a:pPr>
            <a:fld id="{D51564D4-997C-4D12-98BB-C792CB82981A}" type="slidenum">
              <a:rPr lang="en-US" altLang="en-US" sz="1200"/>
              <a:pPr>
                <a:spcBef>
                  <a:spcPct val="0"/>
                </a:spcBef>
                <a:buClrTx/>
                <a:buFontTx/>
                <a:buNone/>
              </a:pPr>
              <a:t>20</a:t>
            </a:fld>
            <a:endParaRPr lang="en-US" altLang="en-US" sz="1200"/>
          </a:p>
        </p:txBody>
      </p:sp>
      <p:sp>
        <p:nvSpPr>
          <p:cNvPr id="21508" name="Rectangle 3"/>
          <p:cNvSpPr>
            <a:spLocks noGrp="1" noChangeArrowheads="1"/>
          </p:cNvSpPr>
          <p:nvPr>
            <p:ph type="body" idx="1"/>
          </p:nvPr>
        </p:nvSpPr>
        <p:spPr>
          <a:xfrm>
            <a:off x="438150" y="1619250"/>
            <a:ext cx="10693400" cy="3733800"/>
          </a:xfrm>
        </p:spPr>
        <p:txBody>
          <a:bodyPr/>
          <a:lstStyle/>
          <a:p>
            <a:pPr eaLnBrk="1" hangingPunct="1">
              <a:buFont typeface="Wingdings" panose="05000000000000000000" pitchFamily="2" charset="2"/>
              <a:buChar char="q"/>
            </a:pPr>
            <a:r>
              <a:rPr lang="en-US" altLang="en-US" sz="2400" dirty="0">
                <a:latin typeface="Arial" panose="020B0604020202020204" pitchFamily="34" charset="0"/>
              </a:rPr>
              <a:t>Follow up, but don’t pester.  Get an idea of the timeline for decisions—then remember that recruitment always takes longer than everyone expects…including them.</a:t>
            </a:r>
            <a:br>
              <a:rPr lang="en-US" altLang="en-US" sz="2400" dirty="0">
                <a:latin typeface="Arial" panose="020B0604020202020204" pitchFamily="34" charset="0"/>
              </a:rPr>
            </a:br>
            <a:endParaRPr lang="en-US" altLang="en-US" sz="800" dirty="0">
              <a:latin typeface="Arial" panose="020B0604020202020204" pitchFamily="34" charset="0"/>
            </a:endParaRPr>
          </a:p>
          <a:p>
            <a:pPr eaLnBrk="1" hangingPunct="1">
              <a:buFont typeface="Wingdings" panose="05000000000000000000" pitchFamily="2" charset="2"/>
              <a:buChar char="q"/>
            </a:pPr>
            <a:endParaRPr lang="en-US" altLang="en-US" sz="2400" dirty="0">
              <a:latin typeface="Arial" panose="020B0604020202020204" pitchFamily="34" charset="0"/>
            </a:endParaRPr>
          </a:p>
          <a:p>
            <a:pPr eaLnBrk="1" hangingPunct="1">
              <a:buFont typeface="Wingdings" panose="05000000000000000000" pitchFamily="2" charset="2"/>
              <a:buChar char="q"/>
            </a:pPr>
            <a:r>
              <a:rPr lang="en-US" altLang="en-US" sz="2400" dirty="0">
                <a:latin typeface="Arial" panose="020B0604020202020204" pitchFamily="34" charset="0"/>
              </a:rPr>
              <a:t>If you get the offer….before you accept it—NEGOTIATE the compensation package (see “Closing the Deal,” InteviewStuff.com)</a:t>
            </a:r>
          </a:p>
          <a:p>
            <a:pPr eaLnBrk="1" hangingPunct="1">
              <a:buFont typeface="Wingdings" panose="05000000000000000000" pitchFamily="2" charset="2"/>
              <a:buNone/>
            </a:pPr>
            <a:endParaRPr lang="en-US" altLang="en-US" sz="2400" b="1" dirty="0">
              <a:latin typeface="Arial" panose="020B0604020202020204" pitchFamily="34" charset="0"/>
            </a:endParaRPr>
          </a:p>
        </p:txBody>
      </p:sp>
      <p:pic>
        <p:nvPicPr>
          <p:cNvPr id="21509" name="Picture 7" descr="tmp7A4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1950" y="4400551"/>
            <a:ext cx="2415394" cy="180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txBox="1">
            <a:spLocks noChangeArrowheads="1"/>
          </p:cNvSpPr>
          <p:nvPr/>
        </p:nvSpPr>
        <p:spPr>
          <a:xfrm>
            <a:off x="1606550" y="381000"/>
            <a:ext cx="3695700" cy="381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accent1">
                    <a:lumMod val="50000"/>
                  </a:schemeClr>
                </a:solidFill>
                <a:latin typeface="+mj-lt"/>
                <a:ea typeface="+mj-ea"/>
                <a:cs typeface="+mj-cs"/>
              </a:defRPr>
            </a:lvl1pPr>
          </a:lstStyle>
          <a:p>
            <a:r>
              <a:rPr lang="en-US" altLang="en-US" sz="3200"/>
              <a:t>Interview Follow-Up</a:t>
            </a:r>
            <a:endParaRPr lang="en-US" altLang="en-US" sz="3200" dirty="0"/>
          </a:p>
        </p:txBody>
      </p:sp>
    </p:spTree>
    <p:extLst>
      <p:ext uri="{BB962C8B-B14F-4D97-AF65-F5344CB8AC3E}">
        <p14:creationId xmlns:p14="http://schemas.microsoft.com/office/powerpoint/2010/main" val="42622356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spcBef>
                <a:spcPct val="0"/>
              </a:spcBef>
              <a:buClrTx/>
              <a:buFontTx/>
              <a:buNone/>
            </a:pPr>
            <a:fld id="{907D1E65-42B4-468B-A166-9F4492ADE9FE}" type="slidenum">
              <a:rPr lang="en-US" altLang="en-US" sz="1200"/>
              <a:pPr>
                <a:spcBef>
                  <a:spcPct val="0"/>
                </a:spcBef>
                <a:buClrTx/>
                <a:buFontTx/>
                <a:buNone/>
              </a:pPr>
              <a:t>21</a:t>
            </a:fld>
            <a:endParaRPr lang="en-US" altLang="en-US" sz="1200"/>
          </a:p>
        </p:txBody>
      </p:sp>
      <p:sp>
        <p:nvSpPr>
          <p:cNvPr id="22531" name="Rectangle 2"/>
          <p:cNvSpPr>
            <a:spLocks noGrp="1" noChangeArrowheads="1"/>
          </p:cNvSpPr>
          <p:nvPr>
            <p:ph type="title"/>
          </p:nvPr>
        </p:nvSpPr>
        <p:spPr>
          <a:xfrm>
            <a:off x="1003300" y="1631950"/>
            <a:ext cx="8001000" cy="457200"/>
          </a:xfrm>
        </p:spPr>
        <p:txBody>
          <a:bodyPr>
            <a:normAutofit fontScale="90000"/>
          </a:bodyPr>
          <a:lstStyle/>
          <a:p>
            <a:pPr algn="ctr" eaLnBrk="1" hangingPunct="1"/>
            <a:r>
              <a:rPr lang="en-US" altLang="en-US" b="1" dirty="0">
                <a:solidFill>
                  <a:srgbClr val="FF0000"/>
                </a:solidFill>
              </a:rPr>
              <a:t>If You </a:t>
            </a:r>
            <a:r>
              <a:rPr lang="en-US" altLang="en-US" b="1" u="sng" dirty="0">
                <a:solidFill>
                  <a:srgbClr val="FF0000"/>
                </a:solidFill>
              </a:rPr>
              <a:t>DON’T</a:t>
            </a:r>
            <a:r>
              <a:rPr lang="en-US" altLang="en-US" b="1" dirty="0">
                <a:solidFill>
                  <a:srgbClr val="FF0000"/>
                </a:solidFill>
              </a:rPr>
              <a:t> Get the Job …</a:t>
            </a:r>
          </a:p>
        </p:txBody>
      </p:sp>
      <p:sp>
        <p:nvSpPr>
          <p:cNvPr id="22532" name="Rectangle 3"/>
          <p:cNvSpPr>
            <a:spLocks noGrp="1" noChangeArrowheads="1"/>
          </p:cNvSpPr>
          <p:nvPr>
            <p:ph type="body" idx="1"/>
          </p:nvPr>
        </p:nvSpPr>
        <p:spPr>
          <a:xfrm>
            <a:off x="1054100" y="2273300"/>
            <a:ext cx="10299700" cy="4083050"/>
          </a:xfrm>
        </p:spPr>
        <p:txBody>
          <a:bodyPr>
            <a:normAutofit/>
          </a:bodyPr>
          <a:lstStyle/>
          <a:p>
            <a:pPr eaLnBrk="1" hangingPunct="1">
              <a:buFont typeface="Wingdings" panose="05000000000000000000" pitchFamily="2" charset="2"/>
              <a:buChar char="q"/>
            </a:pPr>
            <a:r>
              <a:rPr lang="en-US" altLang="en-US" dirty="0">
                <a:latin typeface="Arial" panose="020B0604020202020204" pitchFamily="34" charset="0"/>
              </a:rPr>
              <a:t>Self-analysis (some, but don’t “ruminate”)</a:t>
            </a:r>
          </a:p>
          <a:p>
            <a:pPr eaLnBrk="1" hangingPunct="1">
              <a:buFont typeface="Wingdings" panose="05000000000000000000" pitchFamily="2" charset="2"/>
              <a:buChar char="q"/>
            </a:pPr>
            <a:r>
              <a:rPr lang="en-US" altLang="en-US" dirty="0">
                <a:latin typeface="Arial" panose="020B0604020202020204" pitchFamily="34" charset="0"/>
              </a:rPr>
              <a:t>Learn how to deal with interview rejection</a:t>
            </a:r>
          </a:p>
          <a:p>
            <a:pPr eaLnBrk="1" hangingPunct="1">
              <a:buFont typeface="Wingdings" panose="05000000000000000000" pitchFamily="2" charset="2"/>
              <a:buChar char="q"/>
            </a:pPr>
            <a:r>
              <a:rPr lang="en-US" altLang="en-US" dirty="0">
                <a:latin typeface="Arial" panose="020B0604020202020204" pitchFamily="34" charset="0"/>
              </a:rPr>
              <a:t>Make a feedback request call</a:t>
            </a:r>
          </a:p>
          <a:p>
            <a:pPr lvl="1" eaLnBrk="1" hangingPunct="1">
              <a:buFontTx/>
              <a:buChar char="o"/>
            </a:pPr>
            <a:r>
              <a:rPr lang="en-US" altLang="en-US" dirty="0">
                <a:latin typeface="Arial" panose="020B0604020202020204" pitchFamily="34" charset="0"/>
              </a:rPr>
              <a:t>Make sure you are not angry</a:t>
            </a:r>
          </a:p>
          <a:p>
            <a:pPr lvl="1" eaLnBrk="1" hangingPunct="1">
              <a:buFontTx/>
              <a:buChar char="o"/>
            </a:pPr>
            <a:r>
              <a:rPr lang="en-US" altLang="en-US" dirty="0">
                <a:latin typeface="Arial" panose="020B0604020202020204" pitchFamily="34" charset="0"/>
              </a:rPr>
              <a:t>Call main recruitment contact or primary decision maker</a:t>
            </a:r>
          </a:p>
          <a:p>
            <a:pPr lvl="1" eaLnBrk="1" hangingPunct="1">
              <a:buFontTx/>
              <a:buChar char="o"/>
            </a:pPr>
            <a:r>
              <a:rPr lang="en-US" altLang="en-US" dirty="0">
                <a:latin typeface="Arial" panose="020B0604020202020204" pitchFamily="34" charset="0"/>
              </a:rPr>
              <a:t>Prepare list of questions </a:t>
            </a:r>
          </a:p>
          <a:p>
            <a:pPr lvl="1" eaLnBrk="1" hangingPunct="1">
              <a:buFontTx/>
              <a:buChar char="o"/>
            </a:pPr>
            <a:r>
              <a:rPr lang="en-US" altLang="en-US" dirty="0">
                <a:latin typeface="Arial" panose="020B0604020202020204" pitchFamily="34" charset="0"/>
              </a:rPr>
              <a:t>Don’t try to argue the point</a:t>
            </a:r>
          </a:p>
          <a:p>
            <a:pPr lvl="1" eaLnBrk="1" hangingPunct="1">
              <a:buFontTx/>
              <a:buChar char="o"/>
            </a:pPr>
            <a:r>
              <a:rPr lang="en-US" altLang="en-US" dirty="0">
                <a:latin typeface="Arial" panose="020B0604020202020204" pitchFamily="34" charset="0"/>
              </a:rPr>
              <a:t>Accept opinion without contradicting (sign of maturity)</a:t>
            </a:r>
          </a:p>
          <a:p>
            <a:pPr lvl="1" eaLnBrk="1" hangingPunct="1">
              <a:buFontTx/>
              <a:buChar char="o"/>
            </a:pPr>
            <a:r>
              <a:rPr lang="en-US" altLang="en-US" dirty="0">
                <a:latin typeface="Arial" panose="020B0604020202020204" pitchFamily="34" charset="0"/>
              </a:rPr>
              <a:t>Thank them for their time and feedback</a:t>
            </a:r>
          </a:p>
        </p:txBody>
      </p:sp>
      <p:sp>
        <p:nvSpPr>
          <p:cNvPr id="5" name="Rectangle 2"/>
          <p:cNvSpPr txBox="1">
            <a:spLocks noChangeArrowheads="1"/>
          </p:cNvSpPr>
          <p:nvPr/>
        </p:nvSpPr>
        <p:spPr>
          <a:xfrm>
            <a:off x="1606550" y="381000"/>
            <a:ext cx="3695700" cy="381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accent1">
                    <a:lumMod val="50000"/>
                  </a:schemeClr>
                </a:solidFill>
                <a:latin typeface="+mj-lt"/>
                <a:ea typeface="+mj-ea"/>
                <a:cs typeface="+mj-cs"/>
              </a:defRPr>
            </a:lvl1pPr>
          </a:lstStyle>
          <a:p>
            <a:r>
              <a:rPr lang="en-US" altLang="en-US" sz="3200"/>
              <a:t>Interview Follow-Up</a:t>
            </a:r>
            <a:endParaRPr lang="en-US" altLang="en-US" sz="3200" dirty="0"/>
          </a:p>
        </p:txBody>
      </p:sp>
    </p:spTree>
    <p:extLst>
      <p:ext uri="{BB962C8B-B14F-4D97-AF65-F5344CB8AC3E}">
        <p14:creationId xmlns:p14="http://schemas.microsoft.com/office/powerpoint/2010/main" val="20380234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spcBef>
                <a:spcPct val="0"/>
              </a:spcBef>
              <a:buClrTx/>
              <a:buFontTx/>
              <a:buNone/>
            </a:pPr>
            <a:fld id="{E4BC2D6E-D0B7-437D-8174-F573C56609FB}" type="slidenum">
              <a:rPr lang="en-US" altLang="en-US" sz="1200"/>
              <a:pPr>
                <a:spcBef>
                  <a:spcPct val="0"/>
                </a:spcBef>
                <a:buClrTx/>
                <a:buFontTx/>
                <a:buNone/>
              </a:pPr>
              <a:t>22</a:t>
            </a:fld>
            <a:endParaRPr lang="en-US" altLang="en-US" sz="1200"/>
          </a:p>
        </p:txBody>
      </p:sp>
      <p:sp>
        <p:nvSpPr>
          <p:cNvPr id="24579" name="Rectangle 2"/>
          <p:cNvSpPr>
            <a:spLocks noGrp="1" noChangeArrowheads="1"/>
          </p:cNvSpPr>
          <p:nvPr>
            <p:ph type="body" idx="1"/>
          </p:nvPr>
        </p:nvSpPr>
        <p:spPr>
          <a:xfrm>
            <a:off x="298450" y="1752600"/>
            <a:ext cx="8591550" cy="4114800"/>
          </a:xfrm>
        </p:spPr>
        <p:txBody>
          <a:bodyPr>
            <a:normAutofit/>
          </a:bodyPr>
          <a:lstStyle/>
          <a:p>
            <a:pPr eaLnBrk="1" hangingPunct="1">
              <a:lnSpc>
                <a:spcPct val="80000"/>
              </a:lnSpc>
              <a:buFont typeface="Wingdings" panose="05000000000000000000" pitchFamily="2" charset="2"/>
              <a:buChar char="q"/>
            </a:pPr>
            <a:r>
              <a:rPr lang="en-US" altLang="en-US" dirty="0">
                <a:latin typeface="Arial" panose="020B0604020202020204" pitchFamily="34" charset="0"/>
              </a:rPr>
              <a:t>What Color is Your Parachute, Richard N. </a:t>
            </a:r>
            <a:r>
              <a:rPr lang="en-US" altLang="en-US" dirty="0" err="1">
                <a:latin typeface="Arial" panose="020B0604020202020204" pitchFamily="34" charset="0"/>
              </a:rPr>
              <a:t>Bolles</a:t>
            </a:r>
            <a:br>
              <a:rPr lang="en-US" altLang="en-US" dirty="0">
                <a:latin typeface="Arial" panose="020B0604020202020204" pitchFamily="34" charset="0"/>
              </a:rPr>
            </a:br>
            <a:endParaRPr lang="en-US" altLang="en-US" dirty="0">
              <a:latin typeface="Arial" panose="020B0604020202020204" pitchFamily="34" charset="0"/>
            </a:endParaRPr>
          </a:p>
          <a:p>
            <a:pPr eaLnBrk="1" hangingPunct="1">
              <a:lnSpc>
                <a:spcPct val="80000"/>
              </a:lnSpc>
              <a:buFont typeface="Wingdings" panose="05000000000000000000" pitchFamily="2" charset="2"/>
              <a:buChar char="q"/>
            </a:pPr>
            <a:r>
              <a:rPr lang="en-US" altLang="en-US" dirty="0">
                <a:latin typeface="Arial" panose="020B0604020202020204" pitchFamily="34" charset="0"/>
              </a:rPr>
              <a:t>Taking Charge, Making the Right Choices, Perry M. Smith</a:t>
            </a:r>
            <a:br>
              <a:rPr lang="en-US" altLang="en-US" dirty="0">
                <a:latin typeface="Arial" panose="020B0604020202020204" pitchFamily="34" charset="0"/>
              </a:rPr>
            </a:br>
            <a:endParaRPr lang="en-US" altLang="en-US" dirty="0">
              <a:latin typeface="Arial" panose="020B0604020202020204" pitchFamily="34" charset="0"/>
            </a:endParaRPr>
          </a:p>
          <a:p>
            <a:pPr eaLnBrk="1" hangingPunct="1">
              <a:lnSpc>
                <a:spcPct val="80000"/>
              </a:lnSpc>
              <a:buFont typeface="Wingdings" panose="05000000000000000000" pitchFamily="2" charset="2"/>
              <a:buChar char="q"/>
            </a:pPr>
            <a:r>
              <a:rPr lang="en-US" altLang="en-US" dirty="0">
                <a:latin typeface="Arial" panose="020B0604020202020204" pitchFamily="34" charset="0"/>
              </a:rPr>
              <a:t>If You Don’t Know Where You’re Going, You’ll Probably End Up Somewhere Else, David Campbell, Ph. D.</a:t>
            </a:r>
            <a:br>
              <a:rPr lang="en-US" altLang="en-US" dirty="0">
                <a:latin typeface="Arial" panose="020B0604020202020204" pitchFamily="34" charset="0"/>
              </a:rPr>
            </a:br>
            <a:endParaRPr lang="en-US" altLang="en-US" dirty="0">
              <a:latin typeface="Arial" panose="020B0604020202020204" pitchFamily="34" charset="0"/>
            </a:endParaRPr>
          </a:p>
          <a:p>
            <a:pPr eaLnBrk="1" hangingPunct="1">
              <a:lnSpc>
                <a:spcPct val="80000"/>
              </a:lnSpc>
              <a:buFont typeface="Wingdings" panose="05000000000000000000" pitchFamily="2" charset="2"/>
              <a:buChar char="q"/>
            </a:pPr>
            <a:r>
              <a:rPr lang="en-US" altLang="en-US" dirty="0">
                <a:latin typeface="Arial" panose="020B0604020202020204" pitchFamily="34" charset="0"/>
              </a:rPr>
              <a:t>InterviewStuff.com</a:t>
            </a:r>
          </a:p>
        </p:txBody>
      </p:sp>
      <p:sp>
        <p:nvSpPr>
          <p:cNvPr id="24580" name="Rectangle 3"/>
          <p:cNvSpPr>
            <a:spLocks noGrp="1" noChangeArrowheads="1"/>
          </p:cNvSpPr>
          <p:nvPr>
            <p:ph type="title"/>
          </p:nvPr>
        </p:nvSpPr>
        <p:spPr>
          <a:xfrm>
            <a:off x="1936750" y="215900"/>
            <a:ext cx="2889250" cy="533400"/>
          </a:xfrm>
          <a:noFill/>
        </p:spPr>
        <p:txBody>
          <a:bodyPr anchor="ctr" anchorCtr="1">
            <a:normAutofit fontScale="90000"/>
          </a:bodyPr>
          <a:lstStyle/>
          <a:p>
            <a:pPr algn="ctr" eaLnBrk="1" hangingPunct="1"/>
            <a:r>
              <a:rPr lang="en-US" altLang="en-US" b="1" dirty="0"/>
              <a:t>References</a:t>
            </a:r>
          </a:p>
        </p:txBody>
      </p:sp>
      <p:pic>
        <p:nvPicPr>
          <p:cNvPr id="24581" name="Picture 4" descr="MCj0289941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26550" y="1462087"/>
            <a:ext cx="2590800" cy="23479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45729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0A1EA49-DEB9-4B17-9A74-BE1D77EE1AA8}" type="slidenum">
              <a:rPr lang="en-US" smtClean="0"/>
              <a:t>23</a:t>
            </a:fld>
            <a:endParaRPr lang="en-US" dirty="0"/>
          </a:p>
        </p:txBody>
      </p:sp>
      <p:pic>
        <p:nvPicPr>
          <p:cNvPr id="7" name="Picture 6" descr="&lt;strong&gt;Questions&lt;/strong&gt;, &lt;strong&gt;questions&lt;/strong&gt;, &lt;strong&gt;questions&lt;/strong&g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26785" y="1743074"/>
            <a:ext cx="6723062" cy="4423725"/>
          </a:xfrm>
          <a:prstGeom prst="rect">
            <a:avLst/>
          </a:prstGeom>
        </p:spPr>
      </p:pic>
    </p:spTree>
    <p:extLst>
      <p:ext uri="{BB962C8B-B14F-4D97-AF65-F5344CB8AC3E}">
        <p14:creationId xmlns:p14="http://schemas.microsoft.com/office/powerpoint/2010/main" val="1534645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spcBef>
                <a:spcPct val="0"/>
              </a:spcBef>
              <a:buClrTx/>
              <a:buFontTx/>
              <a:buNone/>
            </a:pPr>
            <a:fld id="{E3A223B4-AA49-45EC-BC51-B5503D667589}" type="slidenum">
              <a:rPr lang="en-US" altLang="en-US" sz="1200"/>
              <a:pPr>
                <a:spcBef>
                  <a:spcPct val="0"/>
                </a:spcBef>
                <a:buClrTx/>
                <a:buFontTx/>
                <a:buNone/>
              </a:pPr>
              <a:t>3</a:t>
            </a:fld>
            <a:endParaRPr lang="en-US" altLang="en-US" sz="1200"/>
          </a:p>
        </p:txBody>
      </p:sp>
      <p:sp>
        <p:nvSpPr>
          <p:cNvPr id="6147" name="Rectangle 2"/>
          <p:cNvSpPr>
            <a:spLocks noGrp="1" noChangeArrowheads="1"/>
          </p:cNvSpPr>
          <p:nvPr>
            <p:ph type="title"/>
          </p:nvPr>
        </p:nvSpPr>
        <p:spPr>
          <a:xfrm>
            <a:off x="1659699" y="291231"/>
            <a:ext cx="3770334" cy="533400"/>
          </a:xfrm>
        </p:spPr>
        <p:txBody>
          <a:bodyPr>
            <a:noAutofit/>
          </a:bodyPr>
          <a:lstStyle/>
          <a:p>
            <a:pPr algn="ctr" eaLnBrk="1" hangingPunct="1"/>
            <a:r>
              <a:rPr lang="en-US" altLang="en-US" sz="3200" b="1" dirty="0"/>
              <a:t>Your Interviewing IQ</a:t>
            </a:r>
          </a:p>
        </p:txBody>
      </p:sp>
      <p:sp>
        <p:nvSpPr>
          <p:cNvPr id="6148" name="Rectangle 3"/>
          <p:cNvSpPr>
            <a:spLocks noGrp="1" noChangeArrowheads="1"/>
          </p:cNvSpPr>
          <p:nvPr>
            <p:ph type="body" idx="1"/>
          </p:nvPr>
        </p:nvSpPr>
        <p:spPr>
          <a:xfrm>
            <a:off x="851771" y="2141951"/>
            <a:ext cx="9425834" cy="4038600"/>
          </a:xfrm>
        </p:spPr>
        <p:txBody>
          <a:bodyPr>
            <a:normAutofit/>
          </a:bodyPr>
          <a:lstStyle/>
          <a:p>
            <a:pPr marL="457200" indent="-457200">
              <a:lnSpc>
                <a:spcPct val="80000"/>
              </a:lnSpc>
              <a:buFont typeface="Wingdings" panose="05000000000000000000" pitchFamily="2" charset="2"/>
              <a:buAutoNum type="arabicParenR"/>
            </a:pPr>
            <a:r>
              <a:rPr lang="en-US" altLang="en-US" sz="2600" dirty="0">
                <a:latin typeface="Arial" panose="020B0604020202020204" pitchFamily="34" charset="0"/>
              </a:rPr>
              <a:t>Interviewing is interviewing.  If you have interviewed successfully in the past, this one is essentially no different.  Do what worked before and stay calm. No big deal.  Just be yourself.</a:t>
            </a:r>
            <a:br>
              <a:rPr lang="en-US" altLang="en-US" sz="2600" dirty="0">
                <a:latin typeface="Arial" panose="020B0604020202020204" pitchFamily="34" charset="0"/>
              </a:rPr>
            </a:br>
            <a:endParaRPr lang="en-US" altLang="en-US" sz="2600" dirty="0">
              <a:latin typeface="Arial" panose="020B0604020202020204" pitchFamily="34" charset="0"/>
            </a:endParaRPr>
          </a:p>
          <a:p>
            <a:pPr marL="457200" indent="-457200">
              <a:lnSpc>
                <a:spcPct val="80000"/>
              </a:lnSpc>
              <a:buFont typeface="Wingdings" panose="05000000000000000000" pitchFamily="2" charset="2"/>
              <a:buAutoNum type="arabicParenR"/>
            </a:pPr>
            <a:r>
              <a:rPr lang="en-US" altLang="en-US" sz="2600" dirty="0">
                <a:latin typeface="Arial" panose="020B0604020202020204" pitchFamily="34" charset="0"/>
              </a:rPr>
              <a:t>Interview committees have by and large already made up their minds.  The interview is really just final verification.  It is more or less out of your hands.  Just be there and smile.</a:t>
            </a:r>
            <a:br>
              <a:rPr lang="en-US" altLang="en-US" sz="2600" dirty="0">
                <a:latin typeface="Arial" panose="020B0604020202020204" pitchFamily="34" charset="0"/>
              </a:rPr>
            </a:br>
            <a:endParaRPr lang="en-US" altLang="en-US" sz="2600" dirty="0">
              <a:latin typeface="Arial" panose="020B0604020202020204" pitchFamily="34" charset="0"/>
            </a:endParaRPr>
          </a:p>
          <a:p>
            <a:pPr marL="457200" indent="-457200">
              <a:lnSpc>
                <a:spcPct val="80000"/>
              </a:lnSpc>
              <a:buFont typeface="Wingdings" panose="05000000000000000000" pitchFamily="2" charset="2"/>
              <a:buAutoNum type="arabicParenR"/>
            </a:pPr>
            <a:r>
              <a:rPr lang="en-US" altLang="en-US" sz="2600" dirty="0">
                <a:latin typeface="Arial" panose="020B0604020202020204" pitchFamily="34" charset="0"/>
              </a:rPr>
              <a:t>The interview is about skills, abilities, and aptitudes.  Go light on your opinions and emphasize experience.  </a:t>
            </a:r>
          </a:p>
        </p:txBody>
      </p:sp>
      <p:pic>
        <p:nvPicPr>
          <p:cNvPr id="6150" name="Picture 7" descr="MCBD10504_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21238" y="4343813"/>
            <a:ext cx="1531938" cy="183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3707539" y="1292724"/>
            <a:ext cx="3991927" cy="769441"/>
          </a:xfrm>
          <a:prstGeom prst="rect">
            <a:avLst/>
          </a:prstGeom>
        </p:spPr>
        <p:txBody>
          <a:bodyPr wrap="none">
            <a:spAutoFit/>
          </a:bodyPr>
          <a:lstStyle/>
          <a:p>
            <a:r>
              <a:rPr lang="en-US" sz="4400" b="1" dirty="0">
                <a:solidFill>
                  <a:srgbClr val="00B050"/>
                </a:solidFill>
              </a:rPr>
              <a:t>TRUE </a:t>
            </a:r>
            <a:r>
              <a:rPr lang="en-US" sz="4400" b="1" dirty="0"/>
              <a:t>OR </a:t>
            </a:r>
            <a:r>
              <a:rPr lang="en-US" sz="4400" b="1" dirty="0">
                <a:solidFill>
                  <a:srgbClr val="FF0000"/>
                </a:solidFill>
              </a:rPr>
              <a:t>FALSE</a:t>
            </a:r>
            <a:r>
              <a:rPr lang="en-US" sz="4400" b="1" dirty="0"/>
              <a:t>?</a:t>
            </a:r>
            <a:endParaRPr lang="en-US" sz="4400" dirty="0"/>
          </a:p>
        </p:txBody>
      </p:sp>
    </p:spTree>
    <p:extLst>
      <p:ext uri="{BB962C8B-B14F-4D97-AF65-F5344CB8AC3E}">
        <p14:creationId xmlns:p14="http://schemas.microsoft.com/office/powerpoint/2010/main" val="2613194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6148">
                                            <p:txEl>
                                              <p:pRg st="2" end="2"/>
                                            </p:txEl>
                                          </p:spTgt>
                                        </p:tgtEl>
                                        <p:attrNameLst>
                                          <p:attrName>style.visibility</p:attrName>
                                        </p:attrNameLst>
                                      </p:cBhvr>
                                      <p:to>
                                        <p:strVal val="visible"/>
                                      </p:to>
                                    </p:set>
                                    <p:anim calcmode="lin" valueType="num">
                                      <p:cBhvr additive="base">
                                        <p:cTn id="11" dur="500" fill="hold"/>
                                        <p:tgtEl>
                                          <p:spTgt spid="6148">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14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spcBef>
                <a:spcPct val="0"/>
              </a:spcBef>
              <a:buClrTx/>
              <a:buFontTx/>
              <a:buNone/>
            </a:pPr>
            <a:fld id="{F7C0B4C5-22BB-4146-A876-38A063F8702B}" type="slidenum">
              <a:rPr lang="en-US" altLang="en-US" sz="1200"/>
              <a:pPr>
                <a:spcBef>
                  <a:spcPct val="0"/>
                </a:spcBef>
                <a:buClrTx/>
                <a:buFontTx/>
                <a:buNone/>
              </a:pPr>
              <a:t>4</a:t>
            </a:fld>
            <a:endParaRPr lang="en-US" altLang="en-US" sz="1200"/>
          </a:p>
        </p:txBody>
      </p:sp>
      <p:sp>
        <p:nvSpPr>
          <p:cNvPr id="7171" name="Rectangle 4"/>
          <p:cNvSpPr>
            <a:spLocks noGrp="1" noChangeArrowheads="1"/>
          </p:cNvSpPr>
          <p:nvPr>
            <p:ph type="body" idx="1"/>
          </p:nvPr>
        </p:nvSpPr>
        <p:spPr>
          <a:xfrm>
            <a:off x="1271391" y="1765127"/>
            <a:ext cx="9976981" cy="4391415"/>
          </a:xfrm>
          <a:noFill/>
        </p:spPr>
        <p:txBody>
          <a:bodyPr>
            <a:normAutofit/>
          </a:bodyPr>
          <a:lstStyle/>
          <a:p>
            <a:pPr marL="457200" indent="-457200">
              <a:lnSpc>
                <a:spcPct val="80000"/>
              </a:lnSpc>
              <a:buFont typeface="Wingdings" panose="05000000000000000000" pitchFamily="2" charset="2"/>
              <a:buAutoNum type="arabicParenR" startAt="4"/>
            </a:pPr>
            <a:r>
              <a:rPr lang="en-US" altLang="en-US" sz="2600" dirty="0">
                <a:latin typeface="Arial" panose="020B0604020202020204" pitchFamily="34" charset="0"/>
              </a:rPr>
              <a:t>They already have read your bio, checked references, and reviewed your resume.  The interview is basically about image, dress, and use of language.</a:t>
            </a:r>
            <a:br>
              <a:rPr lang="en-US" altLang="en-US" sz="2600" dirty="0">
                <a:latin typeface="Arial" panose="020B0604020202020204" pitchFamily="34" charset="0"/>
              </a:rPr>
            </a:br>
            <a:endParaRPr lang="en-US" altLang="en-US" sz="2600" dirty="0">
              <a:latin typeface="Arial" panose="020B0604020202020204" pitchFamily="34" charset="0"/>
            </a:endParaRPr>
          </a:p>
          <a:p>
            <a:pPr marL="457200" indent="-457200">
              <a:lnSpc>
                <a:spcPct val="80000"/>
              </a:lnSpc>
              <a:buFont typeface="Wingdings" panose="05000000000000000000" pitchFamily="2" charset="2"/>
              <a:buAutoNum type="arabicParenR" startAt="4"/>
            </a:pPr>
            <a:r>
              <a:rPr lang="en-US" altLang="en-US" sz="2600" dirty="0">
                <a:latin typeface="Arial" panose="020B0604020202020204" pitchFamily="34" charset="0"/>
              </a:rPr>
              <a:t>In every interview team, there is one decision maker.  Figure out who it is and focus your answers there.  </a:t>
            </a:r>
            <a:br>
              <a:rPr lang="en-US" altLang="en-US" sz="2600" dirty="0">
                <a:latin typeface="Arial" panose="020B0604020202020204" pitchFamily="34" charset="0"/>
              </a:rPr>
            </a:br>
            <a:endParaRPr lang="en-US" altLang="en-US" sz="2600" dirty="0">
              <a:latin typeface="Arial" panose="020B0604020202020204" pitchFamily="34" charset="0"/>
            </a:endParaRPr>
          </a:p>
          <a:p>
            <a:pPr marL="457200" indent="-457200">
              <a:lnSpc>
                <a:spcPct val="80000"/>
              </a:lnSpc>
              <a:buFont typeface="Wingdings" panose="05000000000000000000" pitchFamily="2" charset="2"/>
              <a:buAutoNum type="arabicParenR" startAt="4"/>
            </a:pPr>
            <a:r>
              <a:rPr lang="en-US" altLang="en-US" sz="2600" dirty="0">
                <a:latin typeface="Arial" panose="020B0604020202020204" pitchFamily="34" charset="0"/>
              </a:rPr>
              <a:t>If there is a person on the panel that you have seen at conferences before, don’t acknowledge this fact or talk about related  issues.</a:t>
            </a:r>
          </a:p>
        </p:txBody>
      </p:sp>
      <p:pic>
        <p:nvPicPr>
          <p:cNvPr id="7172" name="Picture 16" descr="MCBD10511_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85334" y="5032333"/>
            <a:ext cx="1981200" cy="142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2"/>
          <p:cNvSpPr txBox="1">
            <a:spLocks noChangeArrowheads="1"/>
          </p:cNvSpPr>
          <p:nvPr/>
        </p:nvSpPr>
        <p:spPr>
          <a:xfrm>
            <a:off x="1659699" y="291231"/>
            <a:ext cx="3770334" cy="5334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accent1">
                    <a:lumMod val="50000"/>
                  </a:schemeClr>
                </a:solidFill>
                <a:latin typeface="+mj-lt"/>
                <a:ea typeface="+mj-ea"/>
                <a:cs typeface="+mj-cs"/>
              </a:defRPr>
            </a:lvl1pPr>
          </a:lstStyle>
          <a:p>
            <a:pPr algn="ctr"/>
            <a:r>
              <a:rPr lang="en-US" altLang="en-US" sz="3200"/>
              <a:t>Your Interviewing IQ</a:t>
            </a:r>
            <a:endParaRPr lang="en-US" altLang="en-US" sz="3200" dirty="0"/>
          </a:p>
        </p:txBody>
      </p:sp>
    </p:spTree>
    <p:extLst>
      <p:ext uri="{BB962C8B-B14F-4D97-AF65-F5344CB8AC3E}">
        <p14:creationId xmlns:p14="http://schemas.microsoft.com/office/powerpoint/2010/main" val="1405924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animEffect transition="in" filter="barn(inVertical)">
                                      <p:cBhvr>
                                        <p:cTn id="7" dur="500"/>
                                        <p:tgtEl>
                                          <p:spTgt spid="717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spcBef>
                <a:spcPct val="0"/>
              </a:spcBef>
              <a:buClrTx/>
              <a:buFontTx/>
              <a:buNone/>
            </a:pPr>
            <a:fld id="{F92FAA33-731F-4034-A7C5-81689E879437}" type="slidenum">
              <a:rPr lang="en-US" altLang="en-US" sz="1200"/>
              <a:pPr>
                <a:spcBef>
                  <a:spcPct val="0"/>
                </a:spcBef>
                <a:buClrTx/>
                <a:buFontTx/>
                <a:buNone/>
              </a:pPr>
              <a:t>5</a:t>
            </a:fld>
            <a:endParaRPr lang="en-US" altLang="en-US" sz="1200"/>
          </a:p>
        </p:txBody>
      </p:sp>
      <p:sp>
        <p:nvSpPr>
          <p:cNvPr id="8195" name="Rectangle 2"/>
          <p:cNvSpPr>
            <a:spLocks noGrp="1" noChangeArrowheads="1"/>
          </p:cNvSpPr>
          <p:nvPr>
            <p:ph type="title"/>
          </p:nvPr>
        </p:nvSpPr>
        <p:spPr>
          <a:xfrm>
            <a:off x="1704583" y="196797"/>
            <a:ext cx="3575137" cy="503802"/>
          </a:xfrm>
        </p:spPr>
        <p:txBody>
          <a:bodyPr>
            <a:noAutofit/>
          </a:bodyPr>
          <a:lstStyle/>
          <a:p>
            <a:pPr eaLnBrk="1" hangingPunct="1"/>
            <a:r>
              <a:rPr lang="en-US" altLang="en-US" sz="3200" b="1" dirty="0"/>
              <a:t>Before the Interview</a:t>
            </a:r>
          </a:p>
        </p:txBody>
      </p:sp>
      <p:sp>
        <p:nvSpPr>
          <p:cNvPr id="8196" name="Rectangle 3"/>
          <p:cNvSpPr>
            <a:spLocks noGrp="1" noChangeArrowheads="1"/>
          </p:cNvSpPr>
          <p:nvPr>
            <p:ph type="body" idx="1"/>
          </p:nvPr>
        </p:nvSpPr>
        <p:spPr>
          <a:xfrm>
            <a:off x="814192" y="1752600"/>
            <a:ext cx="10778646" cy="4385153"/>
          </a:xfrm>
        </p:spPr>
        <p:txBody>
          <a:bodyPr/>
          <a:lstStyle/>
          <a:p>
            <a:pPr eaLnBrk="1" hangingPunct="1">
              <a:lnSpc>
                <a:spcPct val="90000"/>
              </a:lnSpc>
              <a:buFont typeface="Wingdings" panose="05000000000000000000" pitchFamily="2" charset="2"/>
              <a:buChar char="q"/>
            </a:pPr>
            <a:r>
              <a:rPr lang="en-US" altLang="en-US" sz="2600" dirty="0">
                <a:latin typeface="Arial" panose="020B0604020202020204" pitchFamily="34" charset="0"/>
              </a:rPr>
              <a:t>Do your homework - learn as much as you can about the organization</a:t>
            </a:r>
          </a:p>
          <a:p>
            <a:pPr lvl="1" eaLnBrk="1" hangingPunct="1">
              <a:lnSpc>
                <a:spcPct val="90000"/>
              </a:lnSpc>
              <a:buFontTx/>
              <a:buChar char="o"/>
            </a:pPr>
            <a:r>
              <a:rPr lang="en-US" altLang="en-US" sz="2600" dirty="0">
                <a:latin typeface="Arial" panose="020B0604020202020204" pitchFamily="34" charset="0"/>
              </a:rPr>
              <a:t>Web page, strategic or operational plans, performance measures, news, periodicals, colleagues</a:t>
            </a:r>
          </a:p>
          <a:p>
            <a:pPr lvl="1" eaLnBrk="1" hangingPunct="1">
              <a:lnSpc>
                <a:spcPct val="90000"/>
              </a:lnSpc>
              <a:buFontTx/>
              <a:buChar char="o"/>
            </a:pPr>
            <a:r>
              <a:rPr lang="en-US" altLang="en-US" sz="2600" dirty="0">
                <a:latin typeface="Arial" panose="020B0604020202020204" pitchFamily="34" charset="0"/>
              </a:rPr>
              <a:t>Think through how you will help them achieve goals</a:t>
            </a:r>
            <a:br>
              <a:rPr lang="en-US" altLang="en-US" sz="2600" dirty="0">
                <a:latin typeface="Arial" panose="020B0604020202020204" pitchFamily="34" charset="0"/>
              </a:rPr>
            </a:br>
            <a:endParaRPr lang="en-US" altLang="en-US" sz="2600" dirty="0">
              <a:latin typeface="Arial" panose="020B0604020202020204" pitchFamily="34" charset="0"/>
            </a:endParaRPr>
          </a:p>
          <a:p>
            <a:pPr eaLnBrk="1" hangingPunct="1">
              <a:lnSpc>
                <a:spcPct val="90000"/>
              </a:lnSpc>
              <a:buFont typeface="Wingdings" panose="05000000000000000000" pitchFamily="2" charset="2"/>
              <a:buChar char="q"/>
            </a:pPr>
            <a:r>
              <a:rPr lang="en-US" altLang="en-US" sz="2400" dirty="0">
                <a:latin typeface="Arial" panose="020B0604020202020204" pitchFamily="34" charset="0"/>
              </a:rPr>
              <a:t>Be familiar with the vacancy announcement—and what they are looking for</a:t>
            </a:r>
            <a:br>
              <a:rPr lang="en-US" altLang="en-US" sz="2400" dirty="0">
                <a:latin typeface="Arial" panose="020B0604020202020204" pitchFamily="34" charset="0"/>
              </a:rPr>
            </a:br>
            <a:endParaRPr lang="en-US" altLang="en-US" sz="1400" dirty="0">
              <a:latin typeface="Arial" panose="020B0604020202020204" pitchFamily="34" charset="0"/>
            </a:endParaRPr>
          </a:p>
          <a:p>
            <a:pPr eaLnBrk="1" hangingPunct="1">
              <a:lnSpc>
                <a:spcPct val="90000"/>
              </a:lnSpc>
              <a:buFont typeface="Wingdings" panose="05000000000000000000" pitchFamily="2" charset="2"/>
              <a:buChar char="q"/>
            </a:pPr>
            <a:r>
              <a:rPr lang="en-US" altLang="en-US" sz="2400" dirty="0">
                <a:latin typeface="Arial" panose="020B0604020202020204" pitchFamily="34" charset="0"/>
              </a:rPr>
              <a:t>Know your application package (resume, ECQ’s, KSA’s)</a:t>
            </a:r>
            <a:br>
              <a:rPr lang="en-US" altLang="en-US" sz="2400" dirty="0">
                <a:latin typeface="Arial" panose="020B0604020202020204" pitchFamily="34" charset="0"/>
              </a:rPr>
            </a:br>
            <a:endParaRPr lang="en-US" altLang="en-US" sz="1400" dirty="0">
              <a:latin typeface="Arial" panose="020B0604020202020204" pitchFamily="34" charset="0"/>
            </a:endParaRPr>
          </a:p>
          <a:p>
            <a:pPr eaLnBrk="1" hangingPunct="1">
              <a:lnSpc>
                <a:spcPct val="90000"/>
              </a:lnSpc>
              <a:buFont typeface="Wingdings" panose="05000000000000000000" pitchFamily="2" charset="2"/>
              <a:buChar char="q"/>
            </a:pPr>
            <a:r>
              <a:rPr lang="en-US" altLang="en-US" sz="2400" b="1" i="1" dirty="0">
                <a:latin typeface="Arial" panose="020B0604020202020204" pitchFamily="34" charset="0"/>
              </a:rPr>
              <a:t>PRACTICE </a:t>
            </a:r>
            <a:r>
              <a:rPr lang="en-US" altLang="en-US" sz="2400" dirty="0">
                <a:latin typeface="Arial" panose="020B0604020202020204" pitchFamily="34" charset="0"/>
              </a:rPr>
              <a:t>— Trusted colleagues and mentors can help</a:t>
            </a:r>
          </a:p>
          <a:p>
            <a:pPr eaLnBrk="1" hangingPunct="1">
              <a:lnSpc>
                <a:spcPct val="90000"/>
              </a:lnSpc>
            </a:pPr>
            <a:endParaRPr lang="en-US" altLang="en-US" sz="2400" dirty="0">
              <a:latin typeface="Arial" panose="020B0604020202020204" pitchFamily="34" charset="0"/>
            </a:endParaRPr>
          </a:p>
        </p:txBody>
      </p:sp>
      <p:pic>
        <p:nvPicPr>
          <p:cNvPr id="8197" name="Picture 18" descr="tmpC86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39300" y="4323567"/>
            <a:ext cx="17145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43899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spcBef>
                <a:spcPct val="0"/>
              </a:spcBef>
              <a:buClrTx/>
              <a:buFontTx/>
              <a:buNone/>
            </a:pPr>
            <a:fld id="{861A5E37-C5F8-4116-9E91-0F2FBC41EDF2}" type="slidenum">
              <a:rPr lang="en-US" altLang="en-US" sz="1200"/>
              <a:pPr>
                <a:spcBef>
                  <a:spcPct val="0"/>
                </a:spcBef>
                <a:buClrTx/>
                <a:buFontTx/>
                <a:buNone/>
              </a:pPr>
              <a:t>6</a:t>
            </a:fld>
            <a:endParaRPr lang="en-US" altLang="en-US" sz="1200"/>
          </a:p>
        </p:txBody>
      </p:sp>
      <p:sp>
        <p:nvSpPr>
          <p:cNvPr id="9220" name="Rectangle 3"/>
          <p:cNvSpPr>
            <a:spLocks noGrp="1" noChangeArrowheads="1"/>
          </p:cNvSpPr>
          <p:nvPr>
            <p:ph type="body" idx="1"/>
          </p:nvPr>
        </p:nvSpPr>
        <p:spPr>
          <a:xfrm>
            <a:off x="889348" y="1752600"/>
            <a:ext cx="9839194" cy="4547992"/>
          </a:xfrm>
        </p:spPr>
        <p:txBody>
          <a:bodyPr>
            <a:normAutofit/>
          </a:bodyPr>
          <a:lstStyle/>
          <a:p>
            <a:pPr eaLnBrk="1" hangingPunct="1">
              <a:buFont typeface="Wingdings" panose="05000000000000000000" pitchFamily="2" charset="2"/>
              <a:buChar char="q"/>
            </a:pPr>
            <a:r>
              <a:rPr lang="en-US" altLang="en-US" sz="2600" dirty="0">
                <a:latin typeface="Arial" panose="020B0604020202020204" pitchFamily="34" charset="0"/>
              </a:rPr>
              <a:t>Get a good watch</a:t>
            </a:r>
            <a:br>
              <a:rPr lang="en-US" altLang="en-US" sz="2600" dirty="0">
                <a:latin typeface="Arial" panose="020B0604020202020204" pitchFamily="34" charset="0"/>
              </a:rPr>
            </a:br>
            <a:endParaRPr lang="en-US" altLang="en-US" sz="2600" dirty="0">
              <a:latin typeface="Arial" panose="020B0604020202020204" pitchFamily="34" charset="0"/>
            </a:endParaRPr>
          </a:p>
          <a:p>
            <a:pPr eaLnBrk="1" hangingPunct="1">
              <a:buFont typeface="Wingdings" panose="05000000000000000000" pitchFamily="2" charset="2"/>
              <a:buChar char="q"/>
            </a:pPr>
            <a:r>
              <a:rPr lang="en-US" altLang="en-US" sz="2600" u="sng" dirty="0">
                <a:latin typeface="Arial" panose="020B0604020202020204" pitchFamily="34" charset="0"/>
              </a:rPr>
              <a:t>Check transportation arrangements </a:t>
            </a:r>
            <a:r>
              <a:rPr lang="en-US" altLang="en-US" sz="2600" dirty="0">
                <a:latin typeface="Arial" panose="020B0604020202020204" pitchFamily="34" charset="0"/>
              </a:rPr>
              <a:t>— directions, travel details, parking, public access </a:t>
            </a:r>
            <a:br>
              <a:rPr lang="en-US" altLang="en-US" sz="2600" dirty="0">
                <a:latin typeface="Arial" panose="020B0604020202020204" pitchFamily="34" charset="0"/>
              </a:rPr>
            </a:br>
            <a:endParaRPr lang="en-US" altLang="en-US" sz="2600" dirty="0">
              <a:latin typeface="Arial" panose="020B0604020202020204" pitchFamily="34" charset="0"/>
            </a:endParaRPr>
          </a:p>
          <a:p>
            <a:pPr eaLnBrk="1" hangingPunct="1">
              <a:buFont typeface="Wingdings" panose="05000000000000000000" pitchFamily="2" charset="2"/>
              <a:buChar char="q"/>
            </a:pPr>
            <a:r>
              <a:rPr lang="en-US" altLang="en-US" sz="2600" dirty="0">
                <a:latin typeface="Arial" panose="020B0604020202020204" pitchFamily="34" charset="0"/>
              </a:rPr>
              <a:t>What to take with you</a:t>
            </a:r>
          </a:p>
          <a:p>
            <a:pPr lvl="1" eaLnBrk="1" hangingPunct="1">
              <a:buFontTx/>
              <a:buChar char="o"/>
            </a:pPr>
            <a:r>
              <a:rPr lang="en-US" altLang="en-US" dirty="0">
                <a:latin typeface="Arial" panose="020B0604020202020204" pitchFamily="34" charset="0"/>
              </a:rPr>
              <a:t>Contact names, phone numbers </a:t>
            </a:r>
          </a:p>
          <a:p>
            <a:pPr lvl="1" eaLnBrk="1" hangingPunct="1">
              <a:buFontTx/>
              <a:buChar char="o"/>
            </a:pPr>
            <a:r>
              <a:rPr lang="en-US" altLang="en-US" dirty="0">
                <a:latin typeface="Arial" panose="020B0604020202020204" pitchFamily="34" charset="0"/>
              </a:rPr>
              <a:t>Extra resumes, application packages</a:t>
            </a:r>
          </a:p>
          <a:p>
            <a:pPr lvl="1" eaLnBrk="1" hangingPunct="1">
              <a:buFontTx/>
              <a:buChar char="o"/>
            </a:pPr>
            <a:r>
              <a:rPr lang="en-US" altLang="en-US" dirty="0">
                <a:latin typeface="Arial" panose="020B0604020202020204" pitchFamily="34" charset="0"/>
              </a:rPr>
              <a:t>List of your questions</a:t>
            </a:r>
          </a:p>
          <a:p>
            <a:pPr lvl="1" eaLnBrk="1" hangingPunct="1">
              <a:buFontTx/>
              <a:buChar char="o"/>
            </a:pPr>
            <a:r>
              <a:rPr lang="en-US" altLang="en-US" dirty="0">
                <a:latin typeface="Arial" panose="020B0604020202020204" pitchFamily="34" charset="0"/>
              </a:rPr>
              <a:t>Mobile phone; any emergency items you might need (e.g., medical)</a:t>
            </a:r>
          </a:p>
        </p:txBody>
      </p:sp>
      <p:pic>
        <p:nvPicPr>
          <p:cNvPr id="9221" name="Picture 14" descr="tmpE29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82200" y="3466578"/>
            <a:ext cx="12954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2"/>
          <p:cNvSpPr>
            <a:spLocks noGrp="1" noChangeArrowheads="1"/>
          </p:cNvSpPr>
          <p:nvPr>
            <p:ph type="title"/>
          </p:nvPr>
        </p:nvSpPr>
        <p:spPr>
          <a:xfrm>
            <a:off x="1704583" y="196797"/>
            <a:ext cx="3575137" cy="503802"/>
          </a:xfrm>
        </p:spPr>
        <p:txBody>
          <a:bodyPr>
            <a:noAutofit/>
          </a:bodyPr>
          <a:lstStyle/>
          <a:p>
            <a:pPr eaLnBrk="1" hangingPunct="1"/>
            <a:r>
              <a:rPr lang="en-US" altLang="en-US" sz="3200" b="1" dirty="0"/>
              <a:t>Before the Interview</a:t>
            </a:r>
          </a:p>
        </p:txBody>
      </p:sp>
    </p:spTree>
    <p:extLst>
      <p:ext uri="{BB962C8B-B14F-4D97-AF65-F5344CB8AC3E}">
        <p14:creationId xmlns:p14="http://schemas.microsoft.com/office/powerpoint/2010/main" val="3159350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spcBef>
                <a:spcPct val="0"/>
              </a:spcBef>
              <a:buClrTx/>
              <a:buFontTx/>
              <a:buNone/>
            </a:pPr>
            <a:fld id="{330CD5A1-21FC-4F3B-A742-1C35ABF7766A}" type="slidenum">
              <a:rPr lang="en-US" altLang="en-US" sz="1200"/>
              <a:pPr>
                <a:spcBef>
                  <a:spcPct val="0"/>
                </a:spcBef>
                <a:buClrTx/>
                <a:buFontTx/>
                <a:buNone/>
              </a:pPr>
              <a:t>7</a:t>
            </a:fld>
            <a:endParaRPr lang="en-US" altLang="en-US" sz="1200"/>
          </a:p>
        </p:txBody>
      </p:sp>
      <p:sp>
        <p:nvSpPr>
          <p:cNvPr id="10243" name="Rectangle 2"/>
          <p:cNvSpPr>
            <a:spLocks noGrp="1" noChangeArrowheads="1"/>
          </p:cNvSpPr>
          <p:nvPr>
            <p:ph type="title"/>
          </p:nvPr>
        </p:nvSpPr>
        <p:spPr>
          <a:xfrm>
            <a:off x="1703540" y="43841"/>
            <a:ext cx="3995802" cy="821347"/>
          </a:xfrm>
        </p:spPr>
        <p:txBody>
          <a:bodyPr>
            <a:noAutofit/>
          </a:bodyPr>
          <a:lstStyle/>
          <a:p>
            <a:pPr eaLnBrk="1" hangingPunct="1"/>
            <a:r>
              <a:rPr lang="en-US" altLang="en-US" sz="3200" b="1" dirty="0"/>
              <a:t>Top 10 Interview Questions</a:t>
            </a:r>
            <a:r>
              <a:rPr lang="en-US" altLang="en-US" sz="3200" dirty="0"/>
              <a:t> </a:t>
            </a:r>
          </a:p>
        </p:txBody>
      </p:sp>
      <p:sp>
        <p:nvSpPr>
          <p:cNvPr id="10244" name="Rectangle 3"/>
          <p:cNvSpPr>
            <a:spLocks noGrp="1" noChangeArrowheads="1"/>
          </p:cNvSpPr>
          <p:nvPr>
            <p:ph type="body" sz="half" idx="1"/>
          </p:nvPr>
        </p:nvSpPr>
        <p:spPr>
          <a:xfrm>
            <a:off x="1321497" y="1537700"/>
            <a:ext cx="9112684" cy="1089529"/>
          </a:xfrm>
          <a:solidFill>
            <a:schemeClr val="bg1"/>
          </a:solidFill>
          <a:ln w="38100" cap="flat" algn="ctr">
            <a:solidFill>
              <a:schemeClr val="tx1"/>
            </a:solidFill>
            <a:miter lim="800000"/>
            <a:headEnd/>
            <a:tailEnd/>
          </a:ln>
        </p:spPr>
        <p:txBody>
          <a:bodyPr wrap="square" anchor="ctr">
            <a:spAutoFit/>
          </a:bodyPr>
          <a:lstStyle/>
          <a:p>
            <a:pPr marL="0" indent="0" algn="ctr">
              <a:spcBef>
                <a:spcPct val="0"/>
              </a:spcBef>
              <a:buNone/>
            </a:pPr>
            <a:r>
              <a:rPr lang="en-US" altLang="en-US" sz="2400" b="1" i="1" dirty="0">
                <a:solidFill>
                  <a:srgbClr val="FF0000"/>
                </a:solidFill>
                <a:latin typeface="Arial" panose="020B0604020202020204" pitchFamily="34" charset="0"/>
              </a:rPr>
              <a:t>Rather than memorizing somebody else's idea of a good answer, it's much more useful to be able to think on your feet and come up with your own responses.</a:t>
            </a:r>
          </a:p>
        </p:txBody>
      </p:sp>
      <p:sp>
        <p:nvSpPr>
          <p:cNvPr id="10245" name="Rectangle 21"/>
          <p:cNvSpPr>
            <a:spLocks noChangeArrowheads="1"/>
          </p:cNvSpPr>
          <p:nvPr/>
        </p:nvSpPr>
        <p:spPr bwMode="auto">
          <a:xfrm>
            <a:off x="789141" y="2924370"/>
            <a:ext cx="10652342"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579438" indent="-579438">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spcBef>
                <a:spcPct val="0"/>
              </a:spcBef>
              <a:buFontTx/>
              <a:buAutoNum type="arabicParenR"/>
            </a:pPr>
            <a:r>
              <a:rPr lang="en-US" altLang="en-US" sz="2400" dirty="0">
                <a:latin typeface="Arial" panose="020B0604020202020204" pitchFamily="34" charset="0"/>
              </a:rPr>
              <a:t>What do you know about this organization?</a:t>
            </a:r>
            <a:br>
              <a:rPr lang="en-US" altLang="en-US" sz="2400" dirty="0">
                <a:latin typeface="Arial" panose="020B0604020202020204" pitchFamily="34" charset="0"/>
              </a:rPr>
            </a:br>
            <a:endParaRPr lang="en-US" altLang="en-US" sz="1400" dirty="0">
              <a:latin typeface="Arial" panose="020B0604020202020204" pitchFamily="34" charset="0"/>
            </a:endParaRPr>
          </a:p>
          <a:p>
            <a:pPr>
              <a:spcBef>
                <a:spcPct val="0"/>
              </a:spcBef>
              <a:buFontTx/>
              <a:buAutoNum type="arabicParenR"/>
            </a:pPr>
            <a:r>
              <a:rPr lang="en-US" altLang="en-US" sz="2400" dirty="0">
                <a:latin typeface="Arial" panose="020B0604020202020204" pitchFamily="34" charset="0"/>
              </a:rPr>
              <a:t>Why do you want this position? </a:t>
            </a:r>
            <a:br>
              <a:rPr lang="en-US" altLang="en-US" sz="2400" dirty="0">
                <a:latin typeface="Arial" panose="020B0604020202020204" pitchFamily="34" charset="0"/>
              </a:rPr>
            </a:br>
            <a:endParaRPr lang="en-US" altLang="en-US" sz="1400" dirty="0">
              <a:latin typeface="Arial" panose="020B0604020202020204" pitchFamily="34" charset="0"/>
            </a:endParaRPr>
          </a:p>
          <a:p>
            <a:pPr>
              <a:spcBef>
                <a:spcPct val="0"/>
              </a:spcBef>
              <a:buFontTx/>
              <a:buAutoNum type="arabicParenR"/>
            </a:pPr>
            <a:r>
              <a:rPr lang="en-US" altLang="en-US" sz="2400" dirty="0">
                <a:latin typeface="Arial" panose="020B0604020202020204" pitchFamily="34" charset="0"/>
              </a:rPr>
              <a:t>Give an example of a situation where you didn't meet your goals or objectives. </a:t>
            </a:r>
            <a:br>
              <a:rPr lang="en-US" altLang="en-US" sz="2400" dirty="0">
                <a:latin typeface="Arial" panose="020B0604020202020204" pitchFamily="34" charset="0"/>
              </a:rPr>
            </a:br>
            <a:endParaRPr lang="en-US" altLang="en-US" sz="1400" dirty="0">
              <a:latin typeface="Arial" panose="020B0604020202020204" pitchFamily="34" charset="0"/>
            </a:endParaRPr>
          </a:p>
          <a:p>
            <a:pPr>
              <a:spcBef>
                <a:spcPct val="0"/>
              </a:spcBef>
              <a:buFontTx/>
              <a:buAutoNum type="arabicParenR"/>
            </a:pPr>
            <a:r>
              <a:rPr lang="en-US" altLang="en-US" sz="2400" dirty="0">
                <a:latin typeface="Arial" panose="020B0604020202020204" pitchFamily="34" charset="0"/>
              </a:rPr>
              <a:t>Give an example of a situation where you faced conflict or difficult problems. </a:t>
            </a:r>
            <a:br>
              <a:rPr lang="en-US" altLang="en-US" sz="2400" dirty="0">
                <a:latin typeface="Arial" panose="020B0604020202020204" pitchFamily="34" charset="0"/>
              </a:rPr>
            </a:br>
            <a:endParaRPr lang="en-US" altLang="en-US" sz="1400" dirty="0">
              <a:latin typeface="Arial" panose="020B0604020202020204" pitchFamily="34" charset="0"/>
            </a:endParaRPr>
          </a:p>
          <a:p>
            <a:pPr>
              <a:spcBef>
                <a:spcPct val="0"/>
              </a:spcBef>
              <a:buFontTx/>
              <a:buAutoNum type="arabicParenR"/>
            </a:pPr>
            <a:r>
              <a:rPr lang="en-US" altLang="en-US" sz="2400" dirty="0">
                <a:latin typeface="Arial" panose="020B0604020202020204" pitchFamily="34" charset="0"/>
              </a:rPr>
              <a:t>Where do you see yourself in 5 years? </a:t>
            </a:r>
          </a:p>
        </p:txBody>
      </p:sp>
    </p:spTree>
    <p:extLst>
      <p:ext uri="{BB962C8B-B14F-4D97-AF65-F5344CB8AC3E}">
        <p14:creationId xmlns:p14="http://schemas.microsoft.com/office/powerpoint/2010/main" val="3517529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spcBef>
                <a:spcPct val="0"/>
              </a:spcBef>
              <a:buClrTx/>
              <a:buFontTx/>
              <a:buNone/>
            </a:pPr>
            <a:fld id="{5D628CFF-321A-42AF-9DB9-90ED1B9B3090}" type="slidenum">
              <a:rPr lang="en-US" altLang="en-US" sz="1200"/>
              <a:pPr>
                <a:spcBef>
                  <a:spcPct val="0"/>
                </a:spcBef>
                <a:buClrTx/>
                <a:buFontTx/>
                <a:buNone/>
              </a:pPr>
              <a:t>8</a:t>
            </a:fld>
            <a:endParaRPr lang="en-US" altLang="en-US" sz="1200"/>
          </a:p>
        </p:txBody>
      </p:sp>
      <p:sp>
        <p:nvSpPr>
          <p:cNvPr id="11268" name="Rectangle 4"/>
          <p:cNvSpPr>
            <a:spLocks noChangeArrowheads="1"/>
          </p:cNvSpPr>
          <p:nvPr/>
        </p:nvSpPr>
        <p:spPr bwMode="auto">
          <a:xfrm>
            <a:off x="1020871" y="1988969"/>
            <a:ext cx="10108504" cy="390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579438" indent="-579438">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spcBef>
                <a:spcPct val="0"/>
              </a:spcBef>
              <a:buFontTx/>
              <a:buAutoNum type="arabicParenR" startAt="6"/>
            </a:pPr>
            <a:r>
              <a:rPr lang="en-US" altLang="en-US" sz="2400" dirty="0">
                <a:latin typeface="Arial" panose="020B0604020202020204" pitchFamily="34" charset="0"/>
              </a:rPr>
              <a:t>What would your current manager say are your strengths and weaknesses? </a:t>
            </a:r>
            <a:br>
              <a:rPr lang="en-US" altLang="en-US" sz="2400" dirty="0">
                <a:latin typeface="Arial" panose="020B0604020202020204" pitchFamily="34" charset="0"/>
              </a:rPr>
            </a:br>
            <a:endParaRPr lang="en-US" altLang="en-US" sz="1400" dirty="0">
              <a:latin typeface="Arial" panose="020B0604020202020204" pitchFamily="34" charset="0"/>
            </a:endParaRPr>
          </a:p>
          <a:p>
            <a:pPr>
              <a:spcBef>
                <a:spcPct val="0"/>
              </a:spcBef>
              <a:buFontTx/>
              <a:buAutoNum type="arabicParenR" startAt="6"/>
            </a:pPr>
            <a:r>
              <a:rPr lang="en-US" altLang="en-US" sz="2400" dirty="0">
                <a:latin typeface="Arial" panose="020B0604020202020204" pitchFamily="34" charset="0"/>
              </a:rPr>
              <a:t>Why should we give you this position? </a:t>
            </a:r>
            <a:br>
              <a:rPr lang="en-US" altLang="en-US" sz="1400" dirty="0">
                <a:latin typeface="Arial" panose="020B0604020202020204" pitchFamily="34" charset="0"/>
              </a:rPr>
            </a:br>
            <a:endParaRPr lang="en-US" altLang="en-US" sz="1400" dirty="0">
              <a:latin typeface="Arial" panose="020B0604020202020204" pitchFamily="34" charset="0"/>
            </a:endParaRPr>
          </a:p>
          <a:p>
            <a:pPr>
              <a:spcBef>
                <a:spcPct val="0"/>
              </a:spcBef>
              <a:buFontTx/>
              <a:buAutoNum type="arabicParenR" startAt="6"/>
            </a:pPr>
            <a:r>
              <a:rPr lang="en-US" altLang="en-US" sz="2400" dirty="0">
                <a:latin typeface="Arial" panose="020B0604020202020204" pitchFamily="34" charset="0"/>
              </a:rPr>
              <a:t>Give us an example of when you have worked to an unreasonable deadline or been faced with a big challenge. </a:t>
            </a:r>
            <a:br>
              <a:rPr lang="en-US" altLang="en-US" sz="2400" dirty="0">
                <a:latin typeface="Arial" panose="020B0604020202020204" pitchFamily="34" charset="0"/>
              </a:rPr>
            </a:br>
            <a:endParaRPr lang="en-US" altLang="en-US" sz="1400" dirty="0">
              <a:latin typeface="Arial" panose="020B0604020202020204" pitchFamily="34" charset="0"/>
            </a:endParaRPr>
          </a:p>
          <a:p>
            <a:pPr>
              <a:spcBef>
                <a:spcPct val="0"/>
              </a:spcBef>
              <a:buFontTx/>
              <a:buAutoNum type="arabicParenR" startAt="6"/>
            </a:pPr>
            <a:r>
              <a:rPr lang="en-US" altLang="en-US" sz="2400" dirty="0">
                <a:latin typeface="Arial" panose="020B0604020202020204" pitchFamily="34" charset="0"/>
              </a:rPr>
              <a:t>Do you like working in teams? </a:t>
            </a:r>
            <a:br>
              <a:rPr lang="en-US" altLang="en-US" sz="2400" dirty="0">
                <a:latin typeface="Arial" panose="020B0604020202020204" pitchFamily="34" charset="0"/>
              </a:rPr>
            </a:br>
            <a:endParaRPr lang="en-US" altLang="en-US" sz="1400" dirty="0">
              <a:latin typeface="Arial" panose="020B0604020202020204" pitchFamily="34" charset="0"/>
            </a:endParaRPr>
          </a:p>
          <a:p>
            <a:pPr>
              <a:spcBef>
                <a:spcPct val="0"/>
              </a:spcBef>
              <a:buFontTx/>
              <a:buAutoNum type="arabicParenR" startAt="6"/>
            </a:pPr>
            <a:r>
              <a:rPr lang="en-US" altLang="en-US" sz="2400" dirty="0">
                <a:latin typeface="Arial" panose="020B0604020202020204" pitchFamily="34" charset="0"/>
              </a:rPr>
              <a:t>What is the first thing you would change, if you were to start work here? </a:t>
            </a:r>
          </a:p>
        </p:txBody>
      </p:sp>
      <p:sp>
        <p:nvSpPr>
          <p:cNvPr id="7" name="Rectangle 2"/>
          <p:cNvSpPr>
            <a:spLocks noGrp="1" noChangeArrowheads="1"/>
          </p:cNvSpPr>
          <p:nvPr>
            <p:ph type="title"/>
          </p:nvPr>
        </p:nvSpPr>
        <p:spPr>
          <a:xfrm>
            <a:off x="1703540" y="43841"/>
            <a:ext cx="3995802" cy="821347"/>
          </a:xfrm>
        </p:spPr>
        <p:txBody>
          <a:bodyPr>
            <a:noAutofit/>
          </a:bodyPr>
          <a:lstStyle/>
          <a:p>
            <a:pPr eaLnBrk="1" hangingPunct="1"/>
            <a:r>
              <a:rPr lang="en-US" altLang="en-US" sz="3200" b="1" dirty="0"/>
              <a:t>Top 10 Interview Questions</a:t>
            </a:r>
            <a:r>
              <a:rPr lang="en-US" altLang="en-US" sz="3200" dirty="0"/>
              <a:t> </a:t>
            </a:r>
          </a:p>
        </p:txBody>
      </p:sp>
    </p:spTree>
    <p:extLst>
      <p:ext uri="{BB962C8B-B14F-4D97-AF65-F5344CB8AC3E}">
        <p14:creationId xmlns:p14="http://schemas.microsoft.com/office/powerpoint/2010/main" val="4064725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spcBef>
                <a:spcPct val="0"/>
              </a:spcBef>
              <a:buClrTx/>
              <a:buFontTx/>
              <a:buNone/>
            </a:pPr>
            <a:fld id="{470AEEEF-4458-46A6-8DC4-8A13A4568455}" type="slidenum">
              <a:rPr lang="en-US" altLang="en-US" sz="1200"/>
              <a:pPr>
                <a:spcBef>
                  <a:spcPct val="0"/>
                </a:spcBef>
                <a:buClrTx/>
                <a:buFontTx/>
                <a:buNone/>
              </a:pPr>
              <a:t>9</a:t>
            </a:fld>
            <a:endParaRPr lang="en-US" altLang="en-US" sz="1200"/>
          </a:p>
        </p:txBody>
      </p:sp>
      <p:graphicFrame>
        <p:nvGraphicFramePr>
          <p:cNvPr id="81088" name="Group 192"/>
          <p:cNvGraphicFramePr>
            <a:graphicFrameLocks noGrp="1"/>
          </p:cNvGraphicFramePr>
          <p:nvPr>
            <p:ph type="tbl" idx="1"/>
            <p:extLst>
              <p:ext uri="{D42A27DB-BD31-4B8C-83A1-F6EECF244321}">
                <p14:modId xmlns:p14="http://schemas.microsoft.com/office/powerpoint/2010/main" val="3927074179"/>
              </p:ext>
            </p:extLst>
          </p:nvPr>
        </p:nvGraphicFramePr>
        <p:xfrm>
          <a:off x="663879" y="1481414"/>
          <a:ext cx="10960274" cy="4874935"/>
        </p:xfrm>
        <a:graphic>
          <a:graphicData uri="http://schemas.openxmlformats.org/drawingml/2006/table">
            <a:tbl>
              <a:tblPr/>
              <a:tblGrid>
                <a:gridCol w="4384109">
                  <a:extLst>
                    <a:ext uri="{9D8B030D-6E8A-4147-A177-3AD203B41FA5}">
                      <a16:colId xmlns:a16="http://schemas.microsoft.com/office/drawing/2014/main" val="20000"/>
                    </a:ext>
                  </a:extLst>
                </a:gridCol>
                <a:gridCol w="6576165">
                  <a:extLst>
                    <a:ext uri="{9D8B030D-6E8A-4147-A177-3AD203B41FA5}">
                      <a16:colId xmlns:a16="http://schemas.microsoft.com/office/drawing/2014/main" val="20001"/>
                    </a:ext>
                  </a:extLst>
                </a:gridCol>
              </a:tblGrid>
              <a:tr h="787261">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3200" b="0" i="0" u="none" strike="noStrike" cap="none" normalizeH="0" baseline="0">
                          <a:ln>
                            <a:noFill/>
                          </a:ln>
                          <a:solidFill>
                            <a:schemeClr val="tx1"/>
                          </a:solidFill>
                          <a:effectLst/>
                          <a:latin typeface="Arial" charset="0"/>
                          <a:cs typeface="Arial" charset="0"/>
                        </a:rPr>
                        <a:t>Types of Interview </a:t>
                      </a:r>
                    </a:p>
                  </a:txBody>
                  <a:tcPr marT="41566" marB="41566"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3200" b="0" i="0" u="none" strike="noStrike" cap="none" normalizeH="0" baseline="0">
                          <a:ln>
                            <a:noFill/>
                          </a:ln>
                          <a:solidFill>
                            <a:schemeClr val="tx1"/>
                          </a:solidFill>
                          <a:effectLst/>
                          <a:latin typeface="Arial" charset="0"/>
                          <a:cs typeface="Arial" charset="0"/>
                        </a:rPr>
                        <a:t>How To Handle Them </a:t>
                      </a:r>
                    </a:p>
                  </a:txBody>
                  <a:tcPr marT="41566" marB="41566"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extLst>
                  <a:ext uri="{0D108BD9-81ED-4DB2-BD59-A6C34878D82A}">
                    <a16:rowId xmlns:a16="http://schemas.microsoft.com/office/drawing/2014/main" val="10000"/>
                  </a:ext>
                </a:extLst>
              </a:tr>
              <a:tr h="4087674">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1" i="0" u="sng" strike="noStrike" cap="none" normalizeH="0" baseline="0" dirty="0">
                          <a:ln>
                            <a:noFill/>
                          </a:ln>
                          <a:solidFill>
                            <a:schemeClr val="tx1"/>
                          </a:solidFill>
                          <a:effectLst/>
                          <a:latin typeface="Arial" charset="0"/>
                          <a:cs typeface="Arial" charset="0"/>
                        </a:rPr>
                        <a:t>STRUCTURED, COMPETENCY-BASED</a:t>
                      </a:r>
                      <a:r>
                        <a:rPr kumimoji="0" lang="en-US" sz="2000" b="0" i="0" u="none" strike="noStrike" cap="none" normalizeH="0" baseline="0" dirty="0">
                          <a:ln>
                            <a:noFill/>
                          </a:ln>
                          <a:solidFill>
                            <a:schemeClr val="tx1"/>
                          </a:solidFill>
                          <a:effectLst/>
                          <a:latin typeface="Arial" charset="0"/>
                          <a:cs typeface="Arial" charset="0"/>
                        </a:rPr>
                        <a:t> </a:t>
                      </a:r>
                      <a:br>
                        <a:rPr kumimoji="0" lang="en-US" sz="2000" b="0" i="0" u="none" strike="noStrike" cap="none" normalizeH="0" baseline="0" dirty="0">
                          <a:ln>
                            <a:noFill/>
                          </a:ln>
                          <a:solidFill>
                            <a:schemeClr val="tx1"/>
                          </a:solidFill>
                          <a:effectLst/>
                          <a:latin typeface="Arial" charset="0"/>
                          <a:cs typeface="Arial" charset="0"/>
                        </a:rPr>
                      </a:br>
                      <a:endParaRPr kumimoji="0" lang="en-US" sz="2400" b="0" i="0" u="none" strike="noStrike" cap="none" normalizeH="0" baseline="0" dirty="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dirty="0">
                          <a:ln>
                            <a:noFill/>
                          </a:ln>
                          <a:solidFill>
                            <a:schemeClr val="tx1"/>
                          </a:solidFill>
                          <a:effectLst/>
                          <a:latin typeface="Arial" charset="0"/>
                          <a:cs typeface="Arial" charset="0"/>
                        </a:rPr>
                        <a:t>Employer identifies competencies (skills, ECQ’s, abilities, experience) required for role.</a:t>
                      </a:r>
                    </a:p>
                  </a:txBody>
                  <a:tcPr marT="41566" marB="41566"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234950" marR="0" lvl="0" indent="-234950" algn="l" defTabSz="914400" rtl="0" eaLnBrk="1" fontAlgn="base" latinLnBrk="0" hangingPunct="1">
                        <a:lnSpc>
                          <a:spcPct val="100000"/>
                        </a:lnSpc>
                        <a:spcBef>
                          <a:spcPct val="20000"/>
                        </a:spcBef>
                        <a:spcAft>
                          <a:spcPct val="0"/>
                        </a:spcAft>
                        <a:buClr>
                          <a:schemeClr val="accent2"/>
                        </a:buClr>
                        <a:buSzTx/>
                        <a:buFontTx/>
                        <a:buChar char="o"/>
                        <a:tabLst/>
                      </a:pPr>
                      <a:r>
                        <a:rPr kumimoji="0" lang="en-US" sz="2400" b="0" i="0" u="none" strike="noStrike" cap="none" normalizeH="0" baseline="0" dirty="0">
                          <a:ln>
                            <a:noFill/>
                          </a:ln>
                          <a:solidFill>
                            <a:schemeClr val="tx1"/>
                          </a:solidFill>
                          <a:effectLst/>
                          <a:latin typeface="Arial" charset="0"/>
                          <a:cs typeface="Arial" charset="0"/>
                        </a:rPr>
                        <a:t>Review job description or vacancy announcement.</a:t>
                      </a:r>
                      <a:br>
                        <a:rPr kumimoji="0" lang="en-US" sz="2400" b="0" i="0" u="none" strike="noStrike" cap="none" normalizeH="0" baseline="0" dirty="0">
                          <a:ln>
                            <a:noFill/>
                          </a:ln>
                          <a:solidFill>
                            <a:schemeClr val="tx1"/>
                          </a:solidFill>
                          <a:effectLst/>
                          <a:latin typeface="Arial" charset="0"/>
                          <a:cs typeface="Arial" charset="0"/>
                        </a:rPr>
                      </a:br>
                      <a:endParaRPr kumimoji="0" lang="en-US" sz="1000" b="0" i="0" u="none" strike="noStrike" cap="none" normalizeH="0" baseline="0" dirty="0">
                        <a:ln>
                          <a:noFill/>
                        </a:ln>
                        <a:solidFill>
                          <a:schemeClr val="tx1"/>
                        </a:solidFill>
                        <a:effectLst/>
                        <a:latin typeface="Arial" charset="0"/>
                        <a:cs typeface="Arial" charset="0"/>
                      </a:endParaRPr>
                    </a:p>
                    <a:p>
                      <a:pPr marL="234950" marR="0" lvl="0" indent="-234950" algn="l" defTabSz="914400" rtl="0" eaLnBrk="1" fontAlgn="base" latinLnBrk="0" hangingPunct="1">
                        <a:lnSpc>
                          <a:spcPct val="100000"/>
                        </a:lnSpc>
                        <a:spcBef>
                          <a:spcPct val="20000"/>
                        </a:spcBef>
                        <a:spcAft>
                          <a:spcPct val="0"/>
                        </a:spcAft>
                        <a:buClr>
                          <a:schemeClr val="accent2"/>
                        </a:buClr>
                        <a:buSzTx/>
                        <a:buFontTx/>
                        <a:buChar char="o"/>
                        <a:tabLst/>
                      </a:pPr>
                      <a:r>
                        <a:rPr kumimoji="0" lang="en-US" sz="2400" b="0" i="0" u="none" strike="noStrike" cap="none" normalizeH="0" baseline="0" dirty="0">
                          <a:ln>
                            <a:noFill/>
                          </a:ln>
                          <a:solidFill>
                            <a:schemeClr val="tx1"/>
                          </a:solidFill>
                          <a:effectLst/>
                          <a:latin typeface="Arial" charset="0"/>
                          <a:cs typeface="Arial" charset="0"/>
                        </a:rPr>
                        <a:t>Identify the types of skills, abilities and experience required for the role. </a:t>
                      </a:r>
                    </a:p>
                    <a:p>
                      <a:pPr marL="234950" marR="0" lvl="0" indent="-234950" algn="l" defTabSz="914400" rtl="0" eaLnBrk="1" fontAlgn="base" latinLnBrk="0" hangingPunct="1">
                        <a:lnSpc>
                          <a:spcPct val="100000"/>
                        </a:lnSpc>
                        <a:spcBef>
                          <a:spcPct val="20000"/>
                        </a:spcBef>
                        <a:spcAft>
                          <a:spcPct val="0"/>
                        </a:spcAft>
                        <a:buClr>
                          <a:schemeClr val="accent2"/>
                        </a:buClr>
                        <a:buSzTx/>
                        <a:buFontTx/>
                        <a:buChar char="o"/>
                        <a:tabLst/>
                      </a:pPr>
                      <a:endParaRPr kumimoji="0" lang="en-US" sz="1000" b="0" i="0" u="none" strike="noStrike" cap="none" normalizeH="0" baseline="0" dirty="0">
                        <a:ln>
                          <a:noFill/>
                        </a:ln>
                        <a:solidFill>
                          <a:schemeClr val="tx1"/>
                        </a:solidFill>
                        <a:effectLst/>
                        <a:latin typeface="Arial" charset="0"/>
                        <a:cs typeface="Arial" charset="0"/>
                      </a:endParaRPr>
                    </a:p>
                    <a:p>
                      <a:pPr marL="234950" marR="0" lvl="0" indent="-234950" algn="l" defTabSz="914400" rtl="0" eaLnBrk="1" fontAlgn="base" latinLnBrk="0" hangingPunct="1">
                        <a:lnSpc>
                          <a:spcPct val="100000"/>
                        </a:lnSpc>
                        <a:spcBef>
                          <a:spcPct val="20000"/>
                        </a:spcBef>
                        <a:spcAft>
                          <a:spcPct val="0"/>
                        </a:spcAft>
                        <a:buClr>
                          <a:schemeClr val="accent2"/>
                        </a:buClr>
                        <a:buSzTx/>
                        <a:buFontTx/>
                        <a:buChar char="o"/>
                        <a:tabLst/>
                      </a:pPr>
                      <a:r>
                        <a:rPr kumimoji="0" lang="en-US" sz="2400" b="0" i="0" u="none" strike="noStrike" cap="none" normalizeH="0" baseline="0" dirty="0">
                          <a:ln>
                            <a:noFill/>
                          </a:ln>
                          <a:solidFill>
                            <a:schemeClr val="tx1"/>
                          </a:solidFill>
                          <a:effectLst/>
                          <a:latin typeface="Arial" charset="0"/>
                          <a:cs typeface="Arial" charset="0"/>
                        </a:rPr>
                        <a:t>Think of examples (tell your story) in your career where you have demonstrated these.  It may help to make notes. </a:t>
                      </a:r>
                    </a:p>
                  </a:txBody>
                  <a:tcPr marT="41566" marB="41566"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
        <p:nvSpPr>
          <p:cNvPr id="12305" name="Rectangle 72"/>
          <p:cNvSpPr>
            <a:spLocks noGrp="1" noChangeArrowheads="1"/>
          </p:cNvSpPr>
          <p:nvPr>
            <p:ph type="title"/>
          </p:nvPr>
        </p:nvSpPr>
        <p:spPr>
          <a:xfrm>
            <a:off x="1524000" y="228600"/>
            <a:ext cx="3787036" cy="381000"/>
          </a:xfrm>
          <a:noFill/>
        </p:spPr>
        <p:txBody>
          <a:bodyPr anchor="ctr" anchorCtr="1">
            <a:noAutofit/>
          </a:bodyPr>
          <a:lstStyle/>
          <a:p>
            <a:pPr eaLnBrk="1" hangingPunct="1"/>
            <a:r>
              <a:rPr lang="en-US" altLang="en-US" sz="3200" b="1" dirty="0"/>
              <a:t>Types and Strategies</a:t>
            </a:r>
          </a:p>
        </p:txBody>
      </p:sp>
    </p:spTree>
    <p:extLst>
      <p:ext uri="{BB962C8B-B14F-4D97-AF65-F5344CB8AC3E}">
        <p14:creationId xmlns:p14="http://schemas.microsoft.com/office/powerpoint/2010/main" val="2868856159"/>
      </p:ext>
    </p:extLst>
  </p:cSld>
  <p:clrMapOvr>
    <a:masterClrMapping/>
  </p:clrMapOvr>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1537</TotalTime>
  <Words>726</Words>
  <Application>Microsoft Office PowerPoint</Application>
  <PresentationFormat>Widescreen</PresentationFormat>
  <Paragraphs>174</Paragraphs>
  <Slides>23</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23</vt:i4>
      </vt:variant>
    </vt:vector>
  </HeadingPairs>
  <TitlesOfParts>
    <vt:vector size="31" baseType="lpstr">
      <vt:lpstr>Arial</vt:lpstr>
      <vt:lpstr>Arial Unicode MS</vt:lpstr>
      <vt:lpstr>Calibri</vt:lpstr>
      <vt:lpstr>Calibri Light</vt:lpstr>
      <vt:lpstr>Verdana</vt:lpstr>
      <vt:lpstr>Wingdings</vt:lpstr>
      <vt:lpstr>Profile</vt:lpstr>
      <vt:lpstr>1_Office Theme</vt:lpstr>
      <vt:lpstr>INTERVIEWING SKILLS AND TECHNIQUES</vt:lpstr>
      <vt:lpstr>PowerPoint Presentation</vt:lpstr>
      <vt:lpstr>Your Interviewing IQ</vt:lpstr>
      <vt:lpstr>PowerPoint Presentation</vt:lpstr>
      <vt:lpstr>Before the Interview</vt:lpstr>
      <vt:lpstr>Before the Interview</vt:lpstr>
      <vt:lpstr>Top 10 Interview Questions </vt:lpstr>
      <vt:lpstr>Top 10 Interview Questions </vt:lpstr>
      <vt:lpstr>Types and Strategies</vt:lpstr>
      <vt:lpstr>Types and Strategies</vt:lpstr>
      <vt:lpstr>Types and Strategies</vt:lpstr>
      <vt:lpstr>Types and Strategies</vt:lpstr>
      <vt:lpstr>ECQs Can Show Up in Both Competency-Based and Behavioral Interviews</vt:lpstr>
      <vt:lpstr>Some Interviewing Tips</vt:lpstr>
      <vt:lpstr>Some Interviewing Tips</vt:lpstr>
      <vt:lpstr>PowerPoint Presentation</vt:lpstr>
      <vt:lpstr>Still More Interviewing Tips</vt:lpstr>
      <vt:lpstr>Scenarios</vt:lpstr>
      <vt:lpstr>Interview Follow-Up</vt:lpstr>
      <vt:lpstr>PowerPoint Presentation</vt:lpstr>
      <vt:lpstr>If You DON’T Get the Job …</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Leslye Fraser</dc:creator>
  <cp:lastModifiedBy>L Fraser</cp:lastModifiedBy>
  <cp:revision>76</cp:revision>
  <cp:lastPrinted>2017-06-11T00:36:07Z</cp:lastPrinted>
  <dcterms:created xsi:type="dcterms:W3CDTF">2017-02-14T15:31:04Z</dcterms:created>
  <dcterms:modified xsi:type="dcterms:W3CDTF">2017-06-11T00:57:26Z</dcterms:modified>
</cp:coreProperties>
</file>